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0" r:id="rId2"/>
    <p:sldId id="305" r:id="rId3"/>
    <p:sldId id="288" r:id="rId4"/>
    <p:sldId id="289" r:id="rId5"/>
    <p:sldId id="276" r:id="rId6"/>
    <p:sldId id="286" r:id="rId7"/>
    <p:sldId id="277" r:id="rId8"/>
    <p:sldId id="287" r:id="rId9"/>
    <p:sldId id="301" r:id="rId10"/>
    <p:sldId id="312" r:id="rId11"/>
    <p:sldId id="313" r:id="rId12"/>
    <p:sldId id="302" r:id="rId13"/>
    <p:sldId id="308" r:id="rId14"/>
    <p:sldId id="278" r:id="rId15"/>
    <p:sldId id="279" r:id="rId16"/>
    <p:sldId id="280" r:id="rId17"/>
    <p:sldId id="281" r:id="rId18"/>
    <p:sldId id="309" r:id="rId19"/>
    <p:sldId id="303" r:id="rId20"/>
    <p:sldId id="283" r:id="rId21"/>
    <p:sldId id="284" r:id="rId22"/>
    <p:sldId id="318" r:id="rId23"/>
    <p:sldId id="272" r:id="rId24"/>
    <p:sldId id="292" r:id="rId25"/>
    <p:sldId id="269" r:id="rId26"/>
    <p:sldId id="271" r:id="rId27"/>
    <p:sldId id="304" r:id="rId28"/>
    <p:sldId id="314" r:id="rId29"/>
    <p:sldId id="306" r:id="rId30"/>
    <p:sldId id="296" r:id="rId31"/>
    <p:sldId id="293" r:id="rId32"/>
    <p:sldId id="307" r:id="rId33"/>
    <p:sldId id="294" r:id="rId34"/>
    <p:sldId id="298" r:id="rId35"/>
    <p:sldId id="315" r:id="rId36"/>
    <p:sldId id="297" r:id="rId37"/>
    <p:sldId id="299" r:id="rId38"/>
    <p:sldId id="300" r:id="rId39"/>
    <p:sldId id="322" r:id="rId40"/>
    <p:sldId id="324" r:id="rId41"/>
    <p:sldId id="274" r:id="rId42"/>
    <p:sldId id="260" r:id="rId43"/>
    <p:sldId id="321" r:id="rId44"/>
    <p:sldId id="270" r:id="rId45"/>
    <p:sldId id="316" r:id="rId46"/>
    <p:sldId id="317" r:id="rId47"/>
    <p:sldId id="323" r:id="rId48"/>
    <p:sldId id="320" r:id="rId49"/>
  </p:sldIdLst>
  <p:sldSz cx="9144000" cy="6858000" type="screen4x3"/>
  <p:notesSz cx="6858000" cy="9144000"/>
  <p:defaultTextStyle>
    <a:defPPr>
      <a:defRPr lang="es-B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122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5D779F4A-1BD8-4F98-AEB9-1B19292CEE04}" type="datetimeFigureOut">
              <a:rPr lang="es-BO" smtClean="0"/>
              <a:t>11/8/2017</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1BBECAB2-3C07-4457-85B9-89AAC66263FE}" type="slidenum">
              <a:rPr lang="es-BO" smtClean="0"/>
              <a:t>‹Nº›</a:t>
            </a:fld>
            <a:endParaRPr lang="es-BO"/>
          </a:p>
        </p:txBody>
      </p:sp>
    </p:spTree>
    <p:extLst>
      <p:ext uri="{BB962C8B-B14F-4D97-AF65-F5344CB8AC3E}">
        <p14:creationId xmlns:p14="http://schemas.microsoft.com/office/powerpoint/2010/main" val="1571113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D779F4A-1BD8-4F98-AEB9-1B19292CEE04}" type="datetimeFigureOut">
              <a:rPr lang="es-BO" smtClean="0"/>
              <a:t>11/8/2017</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1BBECAB2-3C07-4457-85B9-89AAC66263FE}" type="slidenum">
              <a:rPr lang="es-BO" smtClean="0"/>
              <a:t>‹Nº›</a:t>
            </a:fld>
            <a:endParaRPr lang="es-BO"/>
          </a:p>
        </p:txBody>
      </p:sp>
    </p:spTree>
    <p:extLst>
      <p:ext uri="{BB962C8B-B14F-4D97-AF65-F5344CB8AC3E}">
        <p14:creationId xmlns:p14="http://schemas.microsoft.com/office/powerpoint/2010/main" val="2542525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5D779F4A-1BD8-4F98-AEB9-1B19292CEE04}" type="datetimeFigureOut">
              <a:rPr lang="es-BO" smtClean="0"/>
              <a:t>11/8/2017</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1BBECAB2-3C07-4457-85B9-89AAC66263FE}" type="slidenum">
              <a:rPr lang="es-BO" smtClean="0"/>
              <a:t>‹Nº›</a:t>
            </a:fld>
            <a:endParaRPr lang="es-BO"/>
          </a:p>
        </p:txBody>
      </p:sp>
    </p:spTree>
    <p:extLst>
      <p:ext uri="{BB962C8B-B14F-4D97-AF65-F5344CB8AC3E}">
        <p14:creationId xmlns:p14="http://schemas.microsoft.com/office/powerpoint/2010/main" val="2506470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5D779F4A-1BD8-4F98-AEB9-1B19292CEE04}" type="datetimeFigureOut">
              <a:rPr lang="es-BO" smtClean="0"/>
              <a:t>11/8/2017</a:t>
            </a:fld>
            <a:endParaRPr lang="es-BO"/>
          </a:p>
        </p:txBody>
      </p:sp>
      <p:sp>
        <p:nvSpPr>
          <p:cNvPr id="6" name="Footer Placeholder 5"/>
          <p:cNvSpPr>
            <a:spLocks noGrp="1"/>
          </p:cNvSpPr>
          <p:nvPr>
            <p:ph type="ftr" sz="quarter" idx="11"/>
          </p:nvPr>
        </p:nvSpPr>
        <p:spPr/>
        <p:txBody>
          <a:bodyPr/>
          <a:lstStyle/>
          <a:p>
            <a:endParaRPr lang="es-BO"/>
          </a:p>
        </p:txBody>
      </p:sp>
      <p:sp>
        <p:nvSpPr>
          <p:cNvPr id="7" name="Slide Number Placeholder 6"/>
          <p:cNvSpPr>
            <a:spLocks noGrp="1"/>
          </p:cNvSpPr>
          <p:nvPr>
            <p:ph type="sldNum" sz="quarter" idx="12"/>
          </p:nvPr>
        </p:nvSpPr>
        <p:spPr/>
        <p:txBody>
          <a:bodyPr/>
          <a:lstStyle/>
          <a:p>
            <a:fld id="{1BBECAB2-3C07-4457-85B9-89AAC66263FE}" type="slidenum">
              <a:rPr lang="es-BO" smtClean="0"/>
              <a:t>‹Nº›</a:t>
            </a:fld>
            <a:endParaRPr lang="es-BO"/>
          </a:p>
        </p:txBody>
      </p:sp>
    </p:spTree>
    <p:extLst>
      <p:ext uri="{BB962C8B-B14F-4D97-AF65-F5344CB8AC3E}">
        <p14:creationId xmlns:p14="http://schemas.microsoft.com/office/powerpoint/2010/main" val="150555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5D779F4A-1BD8-4F98-AEB9-1B19292CEE04}" type="datetimeFigureOut">
              <a:rPr lang="es-BO" smtClean="0"/>
              <a:t>11/8/2017</a:t>
            </a:fld>
            <a:endParaRPr lang="es-BO"/>
          </a:p>
        </p:txBody>
      </p:sp>
      <p:sp>
        <p:nvSpPr>
          <p:cNvPr id="8" name="Footer Placeholder 7"/>
          <p:cNvSpPr>
            <a:spLocks noGrp="1"/>
          </p:cNvSpPr>
          <p:nvPr>
            <p:ph type="ftr" sz="quarter" idx="11"/>
          </p:nvPr>
        </p:nvSpPr>
        <p:spPr/>
        <p:txBody>
          <a:bodyPr/>
          <a:lstStyle/>
          <a:p>
            <a:endParaRPr lang="es-BO"/>
          </a:p>
        </p:txBody>
      </p:sp>
      <p:sp>
        <p:nvSpPr>
          <p:cNvPr id="9" name="Slide Number Placeholder 8"/>
          <p:cNvSpPr>
            <a:spLocks noGrp="1"/>
          </p:cNvSpPr>
          <p:nvPr>
            <p:ph type="sldNum" sz="quarter" idx="12"/>
          </p:nvPr>
        </p:nvSpPr>
        <p:spPr/>
        <p:txBody>
          <a:bodyPr/>
          <a:lstStyle/>
          <a:p>
            <a:fld id="{1BBECAB2-3C07-4457-85B9-89AAC66263FE}" type="slidenum">
              <a:rPr lang="es-BO" smtClean="0"/>
              <a:t>‹Nº›</a:t>
            </a:fld>
            <a:endParaRPr lang="es-BO"/>
          </a:p>
        </p:txBody>
      </p:sp>
    </p:spTree>
    <p:extLst>
      <p:ext uri="{BB962C8B-B14F-4D97-AF65-F5344CB8AC3E}">
        <p14:creationId xmlns:p14="http://schemas.microsoft.com/office/powerpoint/2010/main" val="1481732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5D779F4A-1BD8-4F98-AEB9-1B19292CEE04}" type="datetimeFigureOut">
              <a:rPr lang="es-BO" smtClean="0"/>
              <a:t>11/8/2017</a:t>
            </a:fld>
            <a:endParaRPr lang="es-BO"/>
          </a:p>
        </p:txBody>
      </p:sp>
      <p:sp>
        <p:nvSpPr>
          <p:cNvPr id="4" name="Footer Placeholder 3"/>
          <p:cNvSpPr>
            <a:spLocks noGrp="1"/>
          </p:cNvSpPr>
          <p:nvPr>
            <p:ph type="ftr" sz="quarter" idx="11"/>
          </p:nvPr>
        </p:nvSpPr>
        <p:spPr/>
        <p:txBody>
          <a:bodyPr/>
          <a:lstStyle/>
          <a:p>
            <a:endParaRPr lang="es-BO"/>
          </a:p>
        </p:txBody>
      </p:sp>
      <p:sp>
        <p:nvSpPr>
          <p:cNvPr id="5" name="Slide Number Placeholder 4"/>
          <p:cNvSpPr>
            <a:spLocks noGrp="1"/>
          </p:cNvSpPr>
          <p:nvPr>
            <p:ph type="sldNum" sz="quarter" idx="12"/>
          </p:nvPr>
        </p:nvSpPr>
        <p:spPr/>
        <p:txBody>
          <a:bodyPr/>
          <a:lstStyle/>
          <a:p>
            <a:fld id="{1BBECAB2-3C07-4457-85B9-89AAC66263FE}" type="slidenum">
              <a:rPr lang="es-BO" smtClean="0"/>
              <a:t>‹Nº›</a:t>
            </a:fld>
            <a:endParaRPr lang="es-BO"/>
          </a:p>
        </p:txBody>
      </p:sp>
    </p:spTree>
    <p:extLst>
      <p:ext uri="{BB962C8B-B14F-4D97-AF65-F5344CB8AC3E}">
        <p14:creationId xmlns:p14="http://schemas.microsoft.com/office/powerpoint/2010/main" val="3667301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779F4A-1BD8-4F98-AEB9-1B19292CEE04}" type="datetimeFigureOut">
              <a:rPr lang="es-BO" smtClean="0"/>
              <a:t>11/8/2017</a:t>
            </a:fld>
            <a:endParaRPr lang="es-BO"/>
          </a:p>
        </p:txBody>
      </p:sp>
      <p:sp>
        <p:nvSpPr>
          <p:cNvPr id="3" name="Footer Placeholder 2"/>
          <p:cNvSpPr>
            <a:spLocks noGrp="1"/>
          </p:cNvSpPr>
          <p:nvPr>
            <p:ph type="ftr" sz="quarter" idx="11"/>
          </p:nvPr>
        </p:nvSpPr>
        <p:spPr/>
        <p:txBody>
          <a:bodyPr/>
          <a:lstStyle/>
          <a:p>
            <a:endParaRPr lang="es-BO"/>
          </a:p>
        </p:txBody>
      </p:sp>
      <p:sp>
        <p:nvSpPr>
          <p:cNvPr id="4" name="Slide Number Placeholder 3"/>
          <p:cNvSpPr>
            <a:spLocks noGrp="1"/>
          </p:cNvSpPr>
          <p:nvPr>
            <p:ph type="sldNum" sz="quarter" idx="12"/>
          </p:nvPr>
        </p:nvSpPr>
        <p:spPr/>
        <p:txBody>
          <a:bodyPr/>
          <a:lstStyle/>
          <a:p>
            <a:fld id="{1BBECAB2-3C07-4457-85B9-89AAC66263FE}" type="slidenum">
              <a:rPr lang="es-BO" smtClean="0"/>
              <a:t>‹Nº›</a:t>
            </a:fld>
            <a:endParaRPr lang="es-BO"/>
          </a:p>
        </p:txBody>
      </p:sp>
    </p:spTree>
    <p:extLst>
      <p:ext uri="{BB962C8B-B14F-4D97-AF65-F5344CB8AC3E}">
        <p14:creationId xmlns:p14="http://schemas.microsoft.com/office/powerpoint/2010/main" val="2726288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5D779F4A-1BD8-4F98-AEB9-1B19292CEE04}" type="datetimeFigureOut">
              <a:rPr lang="es-BO" smtClean="0"/>
              <a:t>11/8/2017</a:t>
            </a:fld>
            <a:endParaRPr lang="es-BO"/>
          </a:p>
        </p:txBody>
      </p:sp>
      <p:sp>
        <p:nvSpPr>
          <p:cNvPr id="6" name="Footer Placeholder 5"/>
          <p:cNvSpPr>
            <a:spLocks noGrp="1"/>
          </p:cNvSpPr>
          <p:nvPr>
            <p:ph type="ftr" sz="quarter" idx="11"/>
          </p:nvPr>
        </p:nvSpPr>
        <p:spPr/>
        <p:txBody>
          <a:bodyPr/>
          <a:lstStyle/>
          <a:p>
            <a:endParaRPr lang="es-BO"/>
          </a:p>
        </p:txBody>
      </p:sp>
      <p:sp>
        <p:nvSpPr>
          <p:cNvPr id="7" name="Slide Number Placeholder 6"/>
          <p:cNvSpPr>
            <a:spLocks noGrp="1"/>
          </p:cNvSpPr>
          <p:nvPr>
            <p:ph type="sldNum" sz="quarter" idx="12"/>
          </p:nvPr>
        </p:nvSpPr>
        <p:spPr/>
        <p:txBody>
          <a:bodyPr/>
          <a:lstStyle/>
          <a:p>
            <a:fld id="{1BBECAB2-3C07-4457-85B9-89AAC66263FE}" type="slidenum">
              <a:rPr lang="es-BO" smtClean="0"/>
              <a:t>‹Nº›</a:t>
            </a:fld>
            <a:endParaRPr lang="es-BO"/>
          </a:p>
        </p:txBody>
      </p:sp>
    </p:spTree>
    <p:extLst>
      <p:ext uri="{BB962C8B-B14F-4D97-AF65-F5344CB8AC3E}">
        <p14:creationId xmlns:p14="http://schemas.microsoft.com/office/powerpoint/2010/main" val="3414051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5D779F4A-1BD8-4F98-AEB9-1B19292CEE04}" type="datetimeFigureOut">
              <a:rPr lang="es-BO" smtClean="0"/>
              <a:t>11/8/2017</a:t>
            </a:fld>
            <a:endParaRPr lang="es-BO"/>
          </a:p>
        </p:txBody>
      </p:sp>
      <p:sp>
        <p:nvSpPr>
          <p:cNvPr id="6" name="Footer Placeholder 5"/>
          <p:cNvSpPr>
            <a:spLocks noGrp="1"/>
          </p:cNvSpPr>
          <p:nvPr>
            <p:ph type="ftr" sz="quarter" idx="11"/>
          </p:nvPr>
        </p:nvSpPr>
        <p:spPr/>
        <p:txBody>
          <a:bodyPr/>
          <a:lstStyle/>
          <a:p>
            <a:endParaRPr lang="es-BO"/>
          </a:p>
        </p:txBody>
      </p:sp>
      <p:sp>
        <p:nvSpPr>
          <p:cNvPr id="7" name="Slide Number Placeholder 6"/>
          <p:cNvSpPr>
            <a:spLocks noGrp="1"/>
          </p:cNvSpPr>
          <p:nvPr>
            <p:ph type="sldNum" sz="quarter" idx="12"/>
          </p:nvPr>
        </p:nvSpPr>
        <p:spPr/>
        <p:txBody>
          <a:bodyPr/>
          <a:lstStyle/>
          <a:p>
            <a:fld id="{1BBECAB2-3C07-4457-85B9-89AAC66263FE}" type="slidenum">
              <a:rPr lang="es-BO" smtClean="0"/>
              <a:t>‹Nº›</a:t>
            </a:fld>
            <a:endParaRPr lang="es-BO"/>
          </a:p>
        </p:txBody>
      </p:sp>
    </p:spTree>
    <p:extLst>
      <p:ext uri="{BB962C8B-B14F-4D97-AF65-F5344CB8AC3E}">
        <p14:creationId xmlns:p14="http://schemas.microsoft.com/office/powerpoint/2010/main" val="1045008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D779F4A-1BD8-4F98-AEB9-1B19292CEE04}" type="datetimeFigureOut">
              <a:rPr lang="es-BO" smtClean="0"/>
              <a:t>11/8/2017</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1BBECAB2-3C07-4457-85B9-89AAC66263FE}" type="slidenum">
              <a:rPr lang="es-BO" smtClean="0"/>
              <a:t>‹Nº›</a:t>
            </a:fld>
            <a:endParaRPr lang="es-BO"/>
          </a:p>
        </p:txBody>
      </p:sp>
    </p:spTree>
    <p:extLst>
      <p:ext uri="{BB962C8B-B14F-4D97-AF65-F5344CB8AC3E}">
        <p14:creationId xmlns:p14="http://schemas.microsoft.com/office/powerpoint/2010/main" val="1779028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D779F4A-1BD8-4F98-AEB9-1B19292CEE04}" type="datetimeFigureOut">
              <a:rPr lang="es-BO" smtClean="0"/>
              <a:t>11/8/2017</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1BBECAB2-3C07-4457-85B9-89AAC66263FE}" type="slidenum">
              <a:rPr lang="es-BO" smtClean="0"/>
              <a:t>‹Nº›</a:t>
            </a:fld>
            <a:endParaRPr lang="es-BO"/>
          </a:p>
        </p:txBody>
      </p:sp>
    </p:spTree>
    <p:extLst>
      <p:ext uri="{BB962C8B-B14F-4D97-AF65-F5344CB8AC3E}">
        <p14:creationId xmlns:p14="http://schemas.microsoft.com/office/powerpoint/2010/main" val="864640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779F4A-1BD8-4F98-AEB9-1B19292CEE04}" type="datetimeFigureOut">
              <a:rPr lang="es-BO" smtClean="0"/>
              <a:t>11/8/2017</a:t>
            </a:fld>
            <a:endParaRPr lang="es-BO"/>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BO"/>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BECAB2-3C07-4457-85B9-89AAC66263FE}" type="slidenum">
              <a:rPr lang="es-BO" smtClean="0"/>
              <a:t>‹Nº›</a:t>
            </a:fld>
            <a:endParaRPr lang="es-BO"/>
          </a:p>
        </p:txBody>
      </p:sp>
    </p:spTree>
    <p:extLst>
      <p:ext uri="{BB962C8B-B14F-4D97-AF65-F5344CB8AC3E}">
        <p14:creationId xmlns:p14="http://schemas.microsoft.com/office/powerpoint/2010/main" val="21126525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hyperlink" Target="http://www.chacoraanga.org/"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0" y="0"/>
            <a:ext cx="9144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9943" y="0"/>
            <a:ext cx="6144113" cy="6858000"/>
          </a:xfrm>
          <a:prstGeom prst="rect">
            <a:avLst/>
          </a:prstGeom>
        </p:spPr>
      </p:pic>
    </p:spTree>
    <p:extLst>
      <p:ext uri="{BB962C8B-B14F-4D97-AF65-F5344CB8AC3E}">
        <p14:creationId xmlns:p14="http://schemas.microsoft.com/office/powerpoint/2010/main" val="27961663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51906215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529" y="858748"/>
            <a:ext cx="9118599" cy="5129212"/>
          </a:xfrm>
          <a:prstGeom prst="rect">
            <a:avLst/>
          </a:prstGeom>
        </p:spPr>
      </p:pic>
    </p:spTree>
    <p:extLst>
      <p:ext uri="{BB962C8B-B14F-4D97-AF65-F5344CB8AC3E}">
        <p14:creationId xmlns:p14="http://schemas.microsoft.com/office/powerpoint/2010/main" val="10469852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42925" y="3960766"/>
            <a:ext cx="8029575" cy="2308324"/>
          </a:xfrm>
          <a:prstGeom prst="rect">
            <a:avLst/>
          </a:prstGeom>
        </p:spPr>
        <p:txBody>
          <a:bodyPr wrap="square">
            <a:spAutoFit/>
          </a:bodyPr>
          <a:lstStyle/>
          <a:p>
            <a:pPr algn="just"/>
            <a:r>
              <a:rPr lang="es-BO" sz="2400" dirty="0" smtClean="0"/>
              <a:t>El objetivo de Chaco </a:t>
            </a:r>
            <a:r>
              <a:rPr lang="es-BO" sz="2400" dirty="0" err="1" smtClean="0"/>
              <a:t>Ra'anga</a:t>
            </a:r>
            <a:r>
              <a:rPr lang="es-BO" sz="2400" dirty="0" smtClean="0"/>
              <a:t> es visibilizar la riqueza cultural y ambiental del Gran Chaco, al mismo tiempo que avanzar en la construcción de una ciudadanía global comprometida con el desarrollo sostenible, desde una perspectiva de justicia social, con equidad y derechos, y en un escenario de paz y cooperación internacional.</a:t>
            </a:r>
            <a:endParaRPr lang="es-BO" sz="2400" dirty="0"/>
          </a:p>
        </p:txBody>
      </p:sp>
      <p:pic>
        <p:nvPicPr>
          <p:cNvPr id="18434" name="Picture 2" descr="La imagen puede contener: pájaro y tex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3" y="17452"/>
            <a:ext cx="9177967" cy="3397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52389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7201" y="4321179"/>
            <a:ext cx="8258174" cy="1938992"/>
          </a:xfrm>
          <a:prstGeom prst="rect">
            <a:avLst/>
          </a:prstGeom>
        </p:spPr>
        <p:txBody>
          <a:bodyPr wrap="square">
            <a:spAutoFit/>
          </a:bodyPr>
          <a:lstStyle/>
          <a:p>
            <a:pPr algn="just"/>
            <a:r>
              <a:rPr lang="es-BO" sz="2400" dirty="0" smtClean="0"/>
              <a:t>El Gran Chaco Americano es una enorme región de Sudamérica que se extiende entre Argentina, Paraguay, Bolivia y una pequeña porción de Brasil. Es la región boscosa más extensa del continente, después del Amazonas; poseedora de grandes reservas de agua, energía y tierras cultivables. </a:t>
            </a:r>
            <a:endParaRPr lang="es-BO" sz="2400" dirty="0"/>
          </a:p>
        </p:txBody>
      </p:sp>
      <p:pic>
        <p:nvPicPr>
          <p:cNvPr id="19458" name="Picture 2" descr="La imagen puede contener: cielo, nube, montaña, naturaleza y exterior"/>
          <p:cNvPicPr>
            <a:picLocks noChangeAspect="1" noChangeArrowheads="1"/>
          </p:cNvPicPr>
          <p:nvPr/>
        </p:nvPicPr>
        <p:blipFill rotWithShape="1">
          <a:blip r:embed="rId2">
            <a:extLst>
              <a:ext uri="{28A0092B-C50C-407E-A947-70E740481C1C}">
                <a14:useLocalDpi xmlns:a14="http://schemas.microsoft.com/office/drawing/2010/main" val="0"/>
              </a:ext>
            </a:extLst>
          </a:blip>
          <a:srcRect t="24505" b="18904"/>
          <a:stretch/>
        </p:blipFill>
        <p:spPr bwMode="auto">
          <a:xfrm>
            <a:off x="0" y="0"/>
            <a:ext cx="9228667" cy="3916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5050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Agustina Pérez"/>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07553" y="907229"/>
            <a:ext cx="2614613" cy="2614613"/>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Eduardo Spiagg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24" y="915888"/>
            <a:ext cx="2614613" cy="2614613"/>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José Sellé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9173" y="885825"/>
            <a:ext cx="2614613" cy="261461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428624" y="4747163"/>
            <a:ext cx="8342298" cy="830997"/>
          </a:xfrm>
          <a:prstGeom prst="rect">
            <a:avLst/>
          </a:prstGeom>
        </p:spPr>
        <p:txBody>
          <a:bodyPr wrap="square">
            <a:spAutoFit/>
          </a:bodyPr>
          <a:lstStyle/>
          <a:p>
            <a:r>
              <a:rPr lang="es-BO" sz="2400" dirty="0"/>
              <a:t>José </a:t>
            </a:r>
            <a:r>
              <a:rPr lang="es-BO" sz="2400" dirty="0" err="1" smtClean="0"/>
              <a:t>Sellés</a:t>
            </a:r>
            <a:r>
              <a:rPr lang="es-BO" sz="2400" dirty="0" smtClean="0"/>
              <a:t>-Martínez: “De </a:t>
            </a:r>
            <a:r>
              <a:rPr lang="es-BO" sz="2400" dirty="0" err="1" smtClean="0"/>
              <a:t>Otumpa</a:t>
            </a:r>
            <a:r>
              <a:rPr lang="es-BO" sz="2400" dirty="0" smtClean="0"/>
              <a:t> a </a:t>
            </a:r>
            <a:r>
              <a:rPr lang="es-BO" sz="2400" dirty="0" err="1" smtClean="0"/>
              <a:t>Kessel</a:t>
            </a:r>
            <a:r>
              <a:rPr lang="es-BO" sz="2400" dirty="0" smtClean="0"/>
              <a:t>. Aventuras y desventuras en el Campo del Cielo”</a:t>
            </a:r>
            <a:endParaRPr lang="es-BO" sz="2400" dirty="0"/>
          </a:p>
        </p:txBody>
      </p:sp>
      <p:sp>
        <p:nvSpPr>
          <p:cNvPr id="3" name="Rectángulo 2"/>
          <p:cNvSpPr/>
          <p:nvPr/>
        </p:nvSpPr>
        <p:spPr>
          <a:xfrm>
            <a:off x="428624" y="3755495"/>
            <a:ext cx="9045569" cy="830997"/>
          </a:xfrm>
          <a:prstGeom prst="rect">
            <a:avLst/>
          </a:prstGeom>
        </p:spPr>
        <p:txBody>
          <a:bodyPr wrap="square">
            <a:spAutoFit/>
          </a:bodyPr>
          <a:lstStyle/>
          <a:p>
            <a:r>
              <a:rPr lang="es-BO" sz="2400" dirty="0" smtClean="0"/>
              <a:t>Agustina Pérez Rial: “La invención de lo cotidiano en el Gran Chaco Americano: ¿Qué es una casa?”</a:t>
            </a:r>
            <a:endParaRPr lang="es-BO" sz="2400" dirty="0"/>
          </a:p>
        </p:txBody>
      </p:sp>
      <p:sp>
        <p:nvSpPr>
          <p:cNvPr id="4" name="Rectángulo 3"/>
          <p:cNvSpPr/>
          <p:nvPr/>
        </p:nvSpPr>
        <p:spPr>
          <a:xfrm>
            <a:off x="428624" y="5728046"/>
            <a:ext cx="8385163" cy="830997"/>
          </a:xfrm>
          <a:prstGeom prst="rect">
            <a:avLst/>
          </a:prstGeom>
        </p:spPr>
        <p:txBody>
          <a:bodyPr wrap="square">
            <a:spAutoFit/>
          </a:bodyPr>
          <a:lstStyle/>
          <a:p>
            <a:r>
              <a:rPr lang="es-BO" sz="2400" dirty="0" smtClean="0"/>
              <a:t>Eduardo </a:t>
            </a:r>
            <a:r>
              <a:rPr lang="es-BO" sz="2400" dirty="0" err="1" smtClean="0"/>
              <a:t>Spiaggi</a:t>
            </a:r>
            <a:r>
              <a:rPr lang="es-BO" sz="2400" dirty="0" smtClean="0"/>
              <a:t>:“Hacia la construcción de una red para la soberanía alimentaria regional”</a:t>
            </a:r>
            <a:endParaRPr lang="es-BO" sz="2400" dirty="0"/>
          </a:p>
        </p:txBody>
      </p:sp>
      <p:sp>
        <p:nvSpPr>
          <p:cNvPr id="5" name="CuadroTexto 4"/>
          <p:cNvSpPr txBox="1"/>
          <p:nvPr/>
        </p:nvSpPr>
        <p:spPr>
          <a:xfrm>
            <a:off x="1557335" y="242782"/>
            <a:ext cx="6115050" cy="523220"/>
          </a:xfrm>
          <a:prstGeom prst="rect">
            <a:avLst/>
          </a:prstGeom>
          <a:noFill/>
        </p:spPr>
        <p:txBody>
          <a:bodyPr wrap="square" rtlCol="0">
            <a:spAutoFit/>
          </a:bodyPr>
          <a:lstStyle/>
          <a:p>
            <a:pPr algn="ctr"/>
            <a:r>
              <a:rPr lang="es-BO" sz="2800" b="1" dirty="0" smtClean="0"/>
              <a:t>Argentina</a:t>
            </a:r>
            <a:endParaRPr lang="es-BO" sz="2800" b="1" dirty="0"/>
          </a:p>
        </p:txBody>
      </p:sp>
    </p:spTree>
    <p:extLst>
      <p:ext uri="{BB962C8B-B14F-4D97-AF65-F5344CB8AC3E}">
        <p14:creationId xmlns:p14="http://schemas.microsoft.com/office/powerpoint/2010/main" val="3212560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lejandra Delgad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3464" y="914400"/>
            <a:ext cx="2725738" cy="2725738"/>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788596" y="4115872"/>
            <a:ext cx="4766048" cy="461665"/>
          </a:xfrm>
          <a:prstGeom prst="rect">
            <a:avLst/>
          </a:prstGeom>
        </p:spPr>
        <p:txBody>
          <a:bodyPr wrap="none">
            <a:spAutoFit/>
          </a:bodyPr>
          <a:lstStyle/>
          <a:p>
            <a:r>
              <a:rPr lang="es-BO" sz="2400" dirty="0" smtClean="0"/>
              <a:t>Alejandra Delgado: “Lo que persiste”</a:t>
            </a:r>
            <a:endParaRPr lang="es-BO" sz="2400" dirty="0"/>
          </a:p>
        </p:txBody>
      </p:sp>
      <p:pic>
        <p:nvPicPr>
          <p:cNvPr id="3" name="Imagen 2"/>
          <p:cNvPicPr>
            <a:picLocks noChangeAspect="1"/>
          </p:cNvPicPr>
          <p:nvPr/>
        </p:nvPicPr>
        <p:blipFill>
          <a:blip r:embed="rId3"/>
          <a:stretch>
            <a:fillRect/>
          </a:stretch>
        </p:blipFill>
        <p:spPr>
          <a:xfrm>
            <a:off x="3214694" y="896938"/>
            <a:ext cx="2743200" cy="2743200"/>
          </a:xfrm>
          <a:prstGeom prst="rect">
            <a:avLst/>
          </a:prstGeom>
        </p:spPr>
      </p:pic>
      <p:sp>
        <p:nvSpPr>
          <p:cNvPr id="4" name="Rectángulo 3"/>
          <p:cNvSpPr/>
          <p:nvPr/>
        </p:nvSpPr>
        <p:spPr>
          <a:xfrm>
            <a:off x="788595" y="4730105"/>
            <a:ext cx="7826767" cy="830997"/>
          </a:xfrm>
          <a:prstGeom prst="rect">
            <a:avLst/>
          </a:prstGeom>
        </p:spPr>
        <p:txBody>
          <a:bodyPr wrap="square">
            <a:spAutoFit/>
          </a:bodyPr>
          <a:lstStyle/>
          <a:p>
            <a:r>
              <a:rPr lang="es-BO" sz="2400" dirty="0" smtClean="0"/>
              <a:t>Mario Vargas: “Agua: Identidad social y tecnologías de cosecha y almacenamiento”</a:t>
            </a:r>
            <a:endParaRPr lang="es-BO" sz="2400" dirty="0"/>
          </a:p>
        </p:txBody>
      </p:sp>
      <p:pic>
        <p:nvPicPr>
          <p:cNvPr id="15364" name="Picture 4" descr="Pamela Gómez"/>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744" y="895351"/>
            <a:ext cx="2757488" cy="2757488"/>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885620" y="5713670"/>
            <a:ext cx="7729742" cy="830997"/>
          </a:xfrm>
          <a:prstGeom prst="rect">
            <a:avLst/>
          </a:prstGeom>
        </p:spPr>
        <p:txBody>
          <a:bodyPr wrap="square">
            <a:spAutoFit/>
          </a:bodyPr>
          <a:lstStyle/>
          <a:p>
            <a:r>
              <a:rPr lang="es-BO" sz="2400" dirty="0" smtClean="0"/>
              <a:t>Pamela Gómez: “Cartografía imprecisa del territorio Gran Chaco Americano”</a:t>
            </a:r>
            <a:endParaRPr lang="es-BO" sz="2400" dirty="0"/>
          </a:p>
        </p:txBody>
      </p:sp>
      <p:sp>
        <p:nvSpPr>
          <p:cNvPr id="8" name="CuadroTexto 7"/>
          <p:cNvSpPr txBox="1"/>
          <p:nvPr/>
        </p:nvSpPr>
        <p:spPr>
          <a:xfrm>
            <a:off x="1557335" y="242782"/>
            <a:ext cx="6115050" cy="523220"/>
          </a:xfrm>
          <a:prstGeom prst="rect">
            <a:avLst/>
          </a:prstGeom>
          <a:noFill/>
        </p:spPr>
        <p:txBody>
          <a:bodyPr wrap="square" rtlCol="0">
            <a:spAutoFit/>
          </a:bodyPr>
          <a:lstStyle/>
          <a:p>
            <a:pPr algn="ctr"/>
            <a:r>
              <a:rPr lang="es-BO" sz="2800" b="1" dirty="0" smtClean="0"/>
              <a:t>Bolivia</a:t>
            </a:r>
            <a:endParaRPr lang="es-BO" sz="2800" b="1" dirty="0"/>
          </a:p>
        </p:txBody>
      </p:sp>
    </p:spTree>
    <p:extLst>
      <p:ext uri="{BB962C8B-B14F-4D97-AF65-F5344CB8AC3E}">
        <p14:creationId xmlns:p14="http://schemas.microsoft.com/office/powerpoint/2010/main" val="28010266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42888" y="828675"/>
            <a:ext cx="2786063" cy="2786063"/>
          </a:xfrm>
          <a:prstGeom prst="rect">
            <a:avLst/>
          </a:prstGeom>
        </p:spPr>
      </p:pic>
      <p:sp>
        <p:nvSpPr>
          <p:cNvPr id="3" name="Rectángulo 2"/>
          <p:cNvSpPr/>
          <p:nvPr/>
        </p:nvSpPr>
        <p:spPr>
          <a:xfrm>
            <a:off x="611028" y="4048809"/>
            <a:ext cx="4204100" cy="461665"/>
          </a:xfrm>
          <a:prstGeom prst="rect">
            <a:avLst/>
          </a:prstGeom>
        </p:spPr>
        <p:txBody>
          <a:bodyPr wrap="none">
            <a:spAutoFit/>
          </a:bodyPr>
          <a:lstStyle/>
          <a:p>
            <a:r>
              <a:rPr lang="es-BO" sz="2400" b="0" i="0" dirty="0" smtClean="0">
                <a:effectLst/>
              </a:rPr>
              <a:t>Andrés Juste: “Bitácora Sonora” </a:t>
            </a:r>
            <a:endParaRPr lang="es-BO" sz="2400" dirty="0"/>
          </a:p>
        </p:txBody>
      </p:sp>
      <p:pic>
        <p:nvPicPr>
          <p:cNvPr id="16386" name="Picture 2" descr="Santiago Martínez"/>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86108" y="828674"/>
            <a:ext cx="2786063" cy="2786063"/>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611028" y="4645580"/>
            <a:ext cx="7618571" cy="1200329"/>
          </a:xfrm>
          <a:prstGeom prst="rect">
            <a:avLst/>
          </a:prstGeom>
        </p:spPr>
        <p:txBody>
          <a:bodyPr wrap="square">
            <a:spAutoFit/>
          </a:bodyPr>
          <a:lstStyle/>
          <a:p>
            <a:r>
              <a:rPr lang="es-BO" sz="2400" dirty="0" smtClean="0"/>
              <a:t>Santiago Martínez: “Inversa Crónica/Chaco Reverso. Memoria integral, y trasnacional del Gran Chaco. Un trenzado”</a:t>
            </a:r>
            <a:endParaRPr lang="es-BO" sz="2400" dirty="0"/>
          </a:p>
        </p:txBody>
      </p:sp>
      <p:pic>
        <p:nvPicPr>
          <p:cNvPr id="5" name="Imagen 4"/>
          <p:cNvPicPr>
            <a:picLocks noChangeAspect="1"/>
          </p:cNvPicPr>
          <p:nvPr/>
        </p:nvPicPr>
        <p:blipFill>
          <a:blip r:embed="rId4"/>
          <a:stretch>
            <a:fillRect/>
          </a:stretch>
        </p:blipFill>
        <p:spPr>
          <a:xfrm>
            <a:off x="6115049" y="828674"/>
            <a:ext cx="2786063" cy="2786063"/>
          </a:xfrm>
          <a:prstGeom prst="rect">
            <a:avLst/>
          </a:prstGeom>
        </p:spPr>
      </p:pic>
      <p:sp>
        <p:nvSpPr>
          <p:cNvPr id="6" name="Rectángulo 5"/>
          <p:cNvSpPr/>
          <p:nvPr/>
        </p:nvSpPr>
        <p:spPr>
          <a:xfrm>
            <a:off x="611028" y="6116121"/>
            <a:ext cx="4270080" cy="461665"/>
          </a:xfrm>
          <a:prstGeom prst="rect">
            <a:avLst/>
          </a:prstGeom>
        </p:spPr>
        <p:txBody>
          <a:bodyPr wrap="none">
            <a:spAutoFit/>
          </a:bodyPr>
          <a:lstStyle/>
          <a:p>
            <a:r>
              <a:rPr lang="es-BO" sz="2400" dirty="0" smtClean="0"/>
              <a:t>Emilio Fonseca: “Verde Invisible”</a:t>
            </a:r>
            <a:endParaRPr lang="es-BO" sz="2400" dirty="0"/>
          </a:p>
        </p:txBody>
      </p:sp>
      <p:sp>
        <p:nvSpPr>
          <p:cNvPr id="8" name="CuadroTexto 7"/>
          <p:cNvSpPr txBox="1"/>
          <p:nvPr/>
        </p:nvSpPr>
        <p:spPr>
          <a:xfrm>
            <a:off x="1557335" y="242782"/>
            <a:ext cx="6115050" cy="523220"/>
          </a:xfrm>
          <a:prstGeom prst="rect">
            <a:avLst/>
          </a:prstGeom>
          <a:noFill/>
        </p:spPr>
        <p:txBody>
          <a:bodyPr wrap="square" rtlCol="0">
            <a:spAutoFit/>
          </a:bodyPr>
          <a:lstStyle/>
          <a:p>
            <a:pPr algn="ctr"/>
            <a:r>
              <a:rPr lang="es-BO" sz="2800" b="1" dirty="0" smtClean="0"/>
              <a:t>España</a:t>
            </a:r>
            <a:endParaRPr lang="es-BO" sz="2800" b="1" dirty="0"/>
          </a:p>
        </p:txBody>
      </p:sp>
    </p:spTree>
    <p:extLst>
      <p:ext uri="{BB962C8B-B14F-4D97-AF65-F5344CB8AC3E}">
        <p14:creationId xmlns:p14="http://schemas.microsoft.com/office/powerpoint/2010/main" val="3386376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Daniel Miless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020" y="795338"/>
            <a:ext cx="2701925" cy="2701925"/>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469900" y="3972996"/>
            <a:ext cx="4328942" cy="461665"/>
          </a:xfrm>
          <a:prstGeom prst="rect">
            <a:avLst/>
          </a:prstGeom>
        </p:spPr>
        <p:txBody>
          <a:bodyPr wrap="none">
            <a:spAutoFit/>
          </a:bodyPr>
          <a:lstStyle/>
          <a:p>
            <a:r>
              <a:rPr lang="es-BO" sz="2400" dirty="0" smtClean="0"/>
              <a:t>Daniel </a:t>
            </a:r>
            <a:r>
              <a:rPr lang="es-BO" sz="2400" dirty="0" err="1" smtClean="0"/>
              <a:t>Milessi</a:t>
            </a:r>
            <a:r>
              <a:rPr lang="es-BO" sz="2400" dirty="0" smtClean="0"/>
              <a:t>: “</a:t>
            </a:r>
            <a:r>
              <a:rPr lang="es-BO" sz="2400" dirty="0" err="1" smtClean="0"/>
              <a:t>Yasururu</a:t>
            </a:r>
            <a:r>
              <a:rPr lang="es-BO" sz="2400" dirty="0" smtClean="0"/>
              <a:t> </a:t>
            </a:r>
            <a:r>
              <a:rPr lang="es-BO" sz="2400" dirty="0" err="1" smtClean="0"/>
              <a:t>Sororo</a:t>
            </a:r>
            <a:r>
              <a:rPr lang="es-BO" sz="2400" dirty="0" smtClean="0"/>
              <a:t>”</a:t>
            </a:r>
            <a:endParaRPr lang="es-BO" sz="2400" dirty="0"/>
          </a:p>
        </p:txBody>
      </p:sp>
      <p:pic>
        <p:nvPicPr>
          <p:cNvPr id="17414" name="Picture 6" descr="Sebastian Peñ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6260" y="795338"/>
            <a:ext cx="2705100" cy="270510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469899" y="4584053"/>
            <a:ext cx="8674101" cy="461665"/>
          </a:xfrm>
          <a:prstGeom prst="rect">
            <a:avLst/>
          </a:prstGeom>
        </p:spPr>
        <p:txBody>
          <a:bodyPr wrap="square">
            <a:spAutoFit/>
          </a:bodyPr>
          <a:lstStyle/>
          <a:p>
            <a:r>
              <a:rPr lang="es-BO" sz="2400" dirty="0" smtClean="0"/>
              <a:t>Sebastián Peña: “Límites históricos y biogeográficos del Gran Chaco”</a:t>
            </a:r>
            <a:endParaRPr lang="es-BO" sz="2400" dirty="0"/>
          </a:p>
        </p:txBody>
      </p:sp>
      <p:pic>
        <p:nvPicPr>
          <p:cNvPr id="17416" name="Picture 8" descr="Juan Bau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0100" y="779121"/>
            <a:ext cx="2718141" cy="2718141"/>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469899" y="5195110"/>
            <a:ext cx="2525756" cy="461665"/>
          </a:xfrm>
          <a:prstGeom prst="rect">
            <a:avLst/>
          </a:prstGeom>
        </p:spPr>
        <p:txBody>
          <a:bodyPr wrap="none">
            <a:spAutoFit/>
          </a:bodyPr>
          <a:lstStyle/>
          <a:p>
            <a:r>
              <a:rPr lang="es-BO" sz="2400" dirty="0" smtClean="0"/>
              <a:t>Juan Bauer: “</a:t>
            </a:r>
            <a:r>
              <a:rPr lang="es-BO" sz="2400" dirty="0" err="1" smtClean="0"/>
              <a:t>Tesa</a:t>
            </a:r>
            <a:r>
              <a:rPr lang="es-BO" sz="2400" dirty="0" smtClean="0"/>
              <a:t>”</a:t>
            </a:r>
            <a:endParaRPr lang="es-BO" sz="2400" dirty="0"/>
          </a:p>
        </p:txBody>
      </p:sp>
      <p:sp>
        <p:nvSpPr>
          <p:cNvPr id="9" name="CuadroTexto 8"/>
          <p:cNvSpPr txBox="1"/>
          <p:nvPr/>
        </p:nvSpPr>
        <p:spPr>
          <a:xfrm>
            <a:off x="1557335" y="242782"/>
            <a:ext cx="6115050" cy="523220"/>
          </a:xfrm>
          <a:prstGeom prst="rect">
            <a:avLst/>
          </a:prstGeom>
          <a:noFill/>
        </p:spPr>
        <p:txBody>
          <a:bodyPr wrap="square" rtlCol="0">
            <a:spAutoFit/>
          </a:bodyPr>
          <a:lstStyle/>
          <a:p>
            <a:pPr algn="ctr"/>
            <a:r>
              <a:rPr lang="es-BO" sz="2800" b="1" dirty="0" smtClean="0"/>
              <a:t>Paraguay</a:t>
            </a:r>
            <a:endParaRPr lang="es-BO" sz="2800" b="1" dirty="0"/>
          </a:p>
        </p:txBody>
      </p:sp>
    </p:spTree>
    <p:extLst>
      <p:ext uri="{BB962C8B-B14F-4D97-AF65-F5344CB8AC3E}">
        <p14:creationId xmlns:p14="http://schemas.microsoft.com/office/powerpoint/2010/main" val="2235321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14899" t="9323" r="20925" b="5459"/>
          <a:stretch/>
        </p:blipFill>
        <p:spPr>
          <a:xfrm>
            <a:off x="-79514" y="0"/>
            <a:ext cx="9223514" cy="6889179"/>
          </a:xfrm>
          <a:prstGeom prst="rect">
            <a:avLst/>
          </a:prstGeom>
        </p:spPr>
      </p:pic>
      <p:sp>
        <p:nvSpPr>
          <p:cNvPr id="3" name="Rectángulo redondeado 2"/>
          <p:cNvSpPr/>
          <p:nvPr/>
        </p:nvSpPr>
        <p:spPr>
          <a:xfrm>
            <a:off x="81885" y="5131557"/>
            <a:ext cx="4285397" cy="168549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sz="2400" dirty="0" smtClean="0">
                <a:solidFill>
                  <a:schemeClr val="tx1"/>
                </a:solidFill>
              </a:rPr>
              <a:t>Itinerario </a:t>
            </a:r>
          </a:p>
          <a:p>
            <a:pPr algn="ctr"/>
            <a:r>
              <a:rPr lang="es-BO" sz="2400" dirty="0" smtClean="0">
                <a:solidFill>
                  <a:schemeClr val="tx1"/>
                </a:solidFill>
              </a:rPr>
              <a:t>1 a 31 de mayo de </a:t>
            </a:r>
            <a:r>
              <a:rPr lang="es-BO" sz="2400" dirty="0" smtClean="0">
                <a:solidFill>
                  <a:schemeClr val="tx1"/>
                </a:solidFill>
              </a:rPr>
              <a:t>2015</a:t>
            </a:r>
            <a:endParaRPr lang="es-BO" sz="2400" dirty="0" smtClean="0">
              <a:solidFill>
                <a:schemeClr val="tx1"/>
              </a:solidFill>
            </a:endParaRPr>
          </a:p>
          <a:p>
            <a:pPr algn="ctr"/>
            <a:r>
              <a:rPr lang="es-BO" sz="2400" dirty="0" smtClean="0">
                <a:solidFill>
                  <a:schemeClr val="tx1"/>
                </a:solidFill>
              </a:rPr>
              <a:t>Argentina, Bolivia y Paraguay</a:t>
            </a:r>
            <a:endParaRPr lang="es-BO" sz="2400" dirty="0">
              <a:solidFill>
                <a:schemeClr val="tx1"/>
              </a:solidFill>
            </a:endParaRPr>
          </a:p>
        </p:txBody>
      </p:sp>
    </p:spTree>
    <p:extLst>
      <p:ext uri="{BB962C8B-B14F-4D97-AF65-F5344CB8AC3E}">
        <p14:creationId xmlns:p14="http://schemas.microsoft.com/office/powerpoint/2010/main" val="20652743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266"/>
            <a:ext cx="9144000" cy="6086475"/>
          </a:xfrm>
          <a:prstGeom prst="rect">
            <a:avLst/>
          </a:prstGeom>
        </p:spPr>
      </p:pic>
      <p:sp>
        <p:nvSpPr>
          <p:cNvPr id="3" name="CuadroTexto 2"/>
          <p:cNvSpPr txBox="1"/>
          <p:nvPr/>
        </p:nvSpPr>
        <p:spPr>
          <a:xfrm>
            <a:off x="409433" y="6318912"/>
            <a:ext cx="8284191" cy="461665"/>
          </a:xfrm>
          <a:prstGeom prst="rect">
            <a:avLst/>
          </a:prstGeom>
          <a:noFill/>
        </p:spPr>
        <p:txBody>
          <a:bodyPr wrap="square" rtlCol="0">
            <a:spAutoFit/>
          </a:bodyPr>
          <a:lstStyle/>
          <a:p>
            <a:pPr algn="ctr"/>
            <a:r>
              <a:rPr lang="es-BO" sz="2400" dirty="0" smtClean="0"/>
              <a:t>Inicio</a:t>
            </a:r>
            <a:endParaRPr lang="es-BO" sz="2400" dirty="0"/>
          </a:p>
        </p:txBody>
      </p:sp>
    </p:spTree>
    <p:extLst>
      <p:ext uri="{BB962C8B-B14F-4D97-AF65-F5344CB8AC3E}">
        <p14:creationId xmlns:p14="http://schemas.microsoft.com/office/powerpoint/2010/main" val="5634858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446660" y="409428"/>
            <a:ext cx="6291618" cy="1015663"/>
          </a:xfrm>
          <a:prstGeom prst="rect">
            <a:avLst/>
          </a:prstGeom>
          <a:noFill/>
        </p:spPr>
        <p:txBody>
          <a:bodyPr wrap="square" rtlCol="0">
            <a:spAutoFit/>
          </a:bodyPr>
          <a:lstStyle/>
          <a:p>
            <a:pPr algn="ctr"/>
            <a:r>
              <a:rPr lang="es-BO" sz="6000" b="1" dirty="0" smtClean="0"/>
              <a:t>Argentina</a:t>
            </a:r>
            <a:endParaRPr lang="es-BO" sz="6000" b="1" dirty="0"/>
          </a:p>
        </p:txBody>
      </p:sp>
      <p:pic>
        <p:nvPicPr>
          <p:cNvPr id="3" name="Imagen 2"/>
          <p:cNvPicPr>
            <a:picLocks noChangeAspect="1"/>
          </p:cNvPicPr>
          <p:nvPr/>
        </p:nvPicPr>
        <p:blipFill rotWithShape="1">
          <a:blip r:embed="rId2">
            <a:extLst>
              <a:ext uri="{28A0092B-C50C-407E-A947-70E740481C1C}">
                <a14:useLocalDpi xmlns:a14="http://schemas.microsoft.com/office/drawing/2010/main" val="0"/>
              </a:ext>
            </a:extLst>
          </a:blip>
          <a:srcRect t="9751" b="14030"/>
          <a:stretch/>
        </p:blipFill>
        <p:spPr>
          <a:xfrm>
            <a:off x="0" y="1610441"/>
            <a:ext cx="9144000" cy="5227092"/>
          </a:xfrm>
          <a:prstGeom prst="rect">
            <a:avLst/>
          </a:prstGeom>
        </p:spPr>
      </p:pic>
    </p:spTree>
    <p:extLst>
      <p:ext uri="{BB962C8B-B14F-4D97-AF65-F5344CB8AC3E}">
        <p14:creationId xmlns:p14="http://schemas.microsoft.com/office/powerpoint/2010/main" val="3928475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50380" y="861809"/>
            <a:ext cx="8256896" cy="5201424"/>
          </a:xfrm>
          <a:prstGeom prst="rect">
            <a:avLst/>
          </a:prstGeom>
        </p:spPr>
        <p:txBody>
          <a:bodyPr wrap="square">
            <a:spAutoFit/>
          </a:bodyPr>
          <a:lstStyle/>
          <a:p>
            <a:pPr algn="just"/>
            <a:r>
              <a:rPr lang="es-BO" sz="2800" b="0" i="0" dirty="0" smtClean="0">
                <a:solidFill>
                  <a:srgbClr val="666666"/>
                </a:solidFill>
                <a:effectLst/>
              </a:rPr>
              <a:t>Noche intensa, danzas e historias junto a una fogata en Campo del Cielo, un instante junto a grandes meteoritos. Caminar en </a:t>
            </a:r>
            <a:r>
              <a:rPr lang="es-BO" sz="2800" b="0" i="0" dirty="0" smtClean="0">
                <a:solidFill>
                  <a:srgbClr val="666666"/>
                </a:solidFill>
                <a:effectLst/>
              </a:rPr>
              <a:t>la </a:t>
            </a:r>
            <a:r>
              <a:rPr lang="es-BO" sz="2800" b="0" i="0" dirty="0" smtClean="0">
                <a:solidFill>
                  <a:srgbClr val="666666"/>
                </a:solidFill>
                <a:effectLst/>
              </a:rPr>
              <a:t>oscuridad es una experiencia </a:t>
            </a:r>
            <a:r>
              <a:rPr lang="es-BO" sz="2800" b="0" i="0" dirty="0" smtClean="0">
                <a:solidFill>
                  <a:srgbClr val="666666"/>
                </a:solidFill>
                <a:effectLst/>
              </a:rPr>
              <a:t>fantástica. </a:t>
            </a:r>
            <a:r>
              <a:rPr lang="es-BO" sz="2800" dirty="0">
                <a:solidFill>
                  <a:srgbClr val="666666"/>
                </a:solidFill>
              </a:rPr>
              <a:t>E</a:t>
            </a:r>
            <a:r>
              <a:rPr lang="es-BO" sz="2800" b="0" i="0" dirty="0" smtClean="0">
                <a:solidFill>
                  <a:srgbClr val="666666"/>
                </a:solidFill>
                <a:effectLst/>
              </a:rPr>
              <a:t>l </a:t>
            </a:r>
            <a:r>
              <a:rPr lang="es-BO" sz="2800" b="0" i="0" dirty="0" smtClean="0">
                <a:solidFill>
                  <a:srgbClr val="666666"/>
                </a:solidFill>
                <a:effectLst/>
              </a:rPr>
              <a:t>viento sopla insistentemente, gotas de lluvia que se divierten en complicidad de truenos amenazantes, el aleteo de las aves a cada paso, sonidos extraños que perturban hasta el éxtasis</a:t>
            </a:r>
            <a:r>
              <a:rPr lang="es-BO" sz="2800" b="0" i="0" dirty="0" smtClean="0">
                <a:solidFill>
                  <a:srgbClr val="666666"/>
                </a:solidFill>
                <a:effectLst/>
              </a:rPr>
              <a:t>, </a:t>
            </a:r>
            <a:r>
              <a:rPr lang="es-BO" sz="2800" b="0" i="0" dirty="0" smtClean="0">
                <a:solidFill>
                  <a:srgbClr val="666666"/>
                </a:solidFill>
                <a:effectLst/>
              </a:rPr>
              <a:t>las seductoras siluetas del bosque exigen una incursión hacia sus entrañas. El día siguiente, antes que salga el sol, las mujeres </a:t>
            </a:r>
            <a:r>
              <a:rPr lang="es-BO" sz="2800" b="0" i="0" dirty="0" err="1" smtClean="0">
                <a:solidFill>
                  <a:srgbClr val="666666"/>
                </a:solidFill>
                <a:effectLst/>
              </a:rPr>
              <a:t>Mokoit</a:t>
            </a:r>
            <a:r>
              <a:rPr lang="es-BO" sz="2800" b="0" i="0" dirty="0" smtClean="0">
                <a:solidFill>
                  <a:srgbClr val="666666"/>
                </a:solidFill>
                <a:effectLst/>
              </a:rPr>
              <a:t> preparan “Tortas a la parrilla”.</a:t>
            </a:r>
          </a:p>
          <a:p>
            <a:pPr algn="just"/>
            <a:endParaRPr lang="es-BO" sz="2800" dirty="0">
              <a:solidFill>
                <a:srgbClr val="666666"/>
              </a:solidFill>
            </a:endParaRPr>
          </a:p>
          <a:p>
            <a:pPr algn="r"/>
            <a:r>
              <a:rPr lang="es-BO" sz="2400" i="1" dirty="0" smtClean="0">
                <a:solidFill>
                  <a:srgbClr val="666666"/>
                </a:solidFill>
              </a:rPr>
              <a:t>(Bitácora Mario Vargas, Mayo 2015)</a:t>
            </a:r>
            <a:endParaRPr lang="es-BO" sz="2400" i="1" dirty="0"/>
          </a:p>
        </p:txBody>
      </p:sp>
    </p:spTree>
    <p:extLst>
      <p:ext uri="{BB962C8B-B14F-4D97-AF65-F5344CB8AC3E}">
        <p14:creationId xmlns:p14="http://schemas.microsoft.com/office/powerpoint/2010/main" val="29105336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90083" y="5987535"/>
            <a:ext cx="4326890" cy="369332"/>
          </a:xfrm>
          <a:prstGeom prst="rect">
            <a:avLst/>
          </a:prstGeom>
        </p:spPr>
        <p:txBody>
          <a:bodyPr wrap="none">
            <a:spAutoFit/>
          </a:bodyPr>
          <a:lstStyle/>
          <a:p>
            <a:r>
              <a:rPr lang="es-BO" b="0" i="0" dirty="0" smtClean="0">
                <a:solidFill>
                  <a:srgbClr val="1D2129"/>
                </a:solidFill>
                <a:effectLst/>
                <a:latin typeface="Helvetica" panose="020B0604020202020204" pitchFamily="34" charset="0"/>
              </a:rPr>
              <a:t>Los </a:t>
            </a:r>
            <a:r>
              <a:rPr lang="es-BO" b="0" i="0" dirty="0" err="1" smtClean="0">
                <a:solidFill>
                  <a:srgbClr val="1D2129"/>
                </a:solidFill>
                <a:effectLst/>
                <a:latin typeface="Helvetica" panose="020B0604020202020204" pitchFamily="34" charset="0"/>
              </a:rPr>
              <a:t>Mokoit</a:t>
            </a:r>
            <a:r>
              <a:rPr lang="es-BO" b="0" i="0" dirty="0" smtClean="0">
                <a:solidFill>
                  <a:srgbClr val="1D2129"/>
                </a:solidFill>
                <a:effectLst/>
                <a:latin typeface="Helvetica" panose="020B0604020202020204" pitchFamily="34" charset="0"/>
              </a:rPr>
              <a:t> preparan “Tortas a la parrilla”</a:t>
            </a:r>
            <a:endParaRPr lang="es-BO"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501" y="64826"/>
            <a:ext cx="7896943" cy="5922707"/>
          </a:xfrm>
          <a:prstGeom prst="rect">
            <a:avLst/>
          </a:prstGeom>
        </p:spPr>
      </p:pic>
    </p:spTree>
    <p:extLst>
      <p:ext uri="{BB962C8B-B14F-4D97-AF65-F5344CB8AC3E}">
        <p14:creationId xmlns:p14="http://schemas.microsoft.com/office/powerpoint/2010/main" val="26989941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_MG_0471_editado-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3" y="17450"/>
            <a:ext cx="9124950" cy="6083301"/>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859810" y="6184373"/>
            <a:ext cx="7301552" cy="707886"/>
          </a:xfrm>
          <a:prstGeom prst="rect">
            <a:avLst/>
          </a:prstGeom>
        </p:spPr>
        <p:txBody>
          <a:bodyPr wrap="square">
            <a:spAutoFit/>
          </a:bodyPr>
          <a:lstStyle/>
          <a:p>
            <a:pPr algn="just" fontAlgn="base"/>
            <a:r>
              <a:rPr lang="es-BO" sz="2000" dirty="0">
                <a:latin typeface="+mj-lt"/>
              </a:rPr>
              <a:t>Pedro </a:t>
            </a:r>
            <a:r>
              <a:rPr lang="es-BO" sz="2000" dirty="0" err="1">
                <a:latin typeface="+mj-lt"/>
              </a:rPr>
              <a:t>B</a:t>
            </a:r>
            <a:r>
              <a:rPr lang="es-BO" sz="2000" dirty="0" err="1" smtClean="0">
                <a:latin typeface="+mj-lt"/>
              </a:rPr>
              <a:t>alquinta</a:t>
            </a:r>
            <a:r>
              <a:rPr lang="es-BO" sz="2000" dirty="0" smtClean="0">
                <a:latin typeface="+mj-lt"/>
              </a:rPr>
              <a:t>, de la cultura Qom. </a:t>
            </a:r>
            <a:r>
              <a:rPr lang="es-BO" sz="2000" dirty="0" smtClean="0">
                <a:solidFill>
                  <a:srgbClr val="232323"/>
                </a:solidFill>
                <a:latin typeface="+mj-lt"/>
              </a:rPr>
              <a:t>Sobrevivió la masacre de 300 personas en </a:t>
            </a:r>
            <a:r>
              <a:rPr lang="es-BO" sz="2000" i="0" dirty="0" err="1" smtClean="0">
                <a:solidFill>
                  <a:srgbClr val="232323"/>
                </a:solidFill>
                <a:effectLst/>
                <a:latin typeface="+mj-lt"/>
              </a:rPr>
              <a:t>Napalpí</a:t>
            </a:r>
            <a:r>
              <a:rPr lang="es-BO" sz="2000" i="0" dirty="0" smtClean="0">
                <a:solidFill>
                  <a:srgbClr val="232323"/>
                </a:solidFill>
                <a:effectLst/>
                <a:latin typeface="+mj-lt"/>
              </a:rPr>
              <a:t> y</a:t>
            </a:r>
            <a:r>
              <a:rPr lang="es-BO" sz="2000" dirty="0" smtClean="0">
                <a:latin typeface="+mj-lt"/>
              </a:rPr>
              <a:t> vivió hasta los 108 años.</a:t>
            </a:r>
            <a:endParaRPr lang="es-BO" sz="2000" i="0" dirty="0">
              <a:solidFill>
                <a:srgbClr val="232323"/>
              </a:solidFill>
              <a:effectLst/>
              <a:latin typeface="+mj-lt"/>
            </a:endParaRPr>
          </a:p>
        </p:txBody>
      </p:sp>
    </p:spTree>
    <p:extLst>
      <p:ext uri="{BB962C8B-B14F-4D97-AF65-F5344CB8AC3E}">
        <p14:creationId xmlns:p14="http://schemas.microsoft.com/office/powerpoint/2010/main" val="4571563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_MG_0689_editado-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95" y="12708"/>
            <a:ext cx="9127636" cy="608806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2350467" y="6330434"/>
            <a:ext cx="4866460" cy="461665"/>
          </a:xfrm>
          <a:prstGeom prst="rect">
            <a:avLst/>
          </a:prstGeom>
        </p:spPr>
        <p:txBody>
          <a:bodyPr wrap="none">
            <a:spAutoFit/>
          </a:bodyPr>
          <a:lstStyle/>
          <a:p>
            <a:r>
              <a:rPr lang="es-BO" sz="2400" dirty="0" smtClean="0"/>
              <a:t>Madres cuidadoras de la cultura Qom</a:t>
            </a:r>
            <a:endParaRPr lang="es-BO" sz="2400" dirty="0"/>
          </a:p>
        </p:txBody>
      </p:sp>
    </p:spTree>
    <p:extLst>
      <p:ext uri="{BB962C8B-B14F-4D97-AF65-F5344CB8AC3E}">
        <p14:creationId xmlns:p14="http://schemas.microsoft.com/office/powerpoint/2010/main" val="10190914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_MG_1069_editado-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107290"/>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3017728" y="6301859"/>
            <a:ext cx="3108544" cy="400110"/>
          </a:xfrm>
          <a:prstGeom prst="rect">
            <a:avLst/>
          </a:prstGeom>
        </p:spPr>
        <p:txBody>
          <a:bodyPr wrap="none">
            <a:spAutoFit/>
          </a:bodyPr>
          <a:lstStyle/>
          <a:p>
            <a:pPr algn="ctr" fontAlgn="base"/>
            <a:r>
              <a:rPr lang="es-BO" sz="2000" b="0" i="0" dirty="0" smtClean="0">
                <a:solidFill>
                  <a:srgbClr val="232323"/>
                </a:solidFill>
                <a:effectLst/>
                <a:latin typeface="Roboto Slab"/>
              </a:rPr>
              <a:t>Inclusión lingüística </a:t>
            </a:r>
            <a:r>
              <a:rPr lang="es-BO" sz="2000" dirty="0" err="1">
                <a:solidFill>
                  <a:srgbClr val="232323"/>
                </a:solidFill>
                <a:latin typeface="Roboto Slab"/>
              </a:rPr>
              <a:t>W</a:t>
            </a:r>
            <a:r>
              <a:rPr lang="es-BO" sz="2000" b="0" i="0" dirty="0" err="1" smtClean="0">
                <a:solidFill>
                  <a:srgbClr val="232323"/>
                </a:solidFill>
                <a:effectLst/>
                <a:latin typeface="Roboto Slab"/>
              </a:rPr>
              <a:t>ichi</a:t>
            </a:r>
            <a:endParaRPr lang="es-BO" sz="2000" b="0" i="0" dirty="0">
              <a:solidFill>
                <a:srgbClr val="232323"/>
              </a:solidFill>
              <a:effectLst/>
              <a:latin typeface="Roboto Slab"/>
            </a:endParaRPr>
          </a:p>
        </p:txBody>
      </p:sp>
    </p:spTree>
    <p:extLst>
      <p:ext uri="{BB962C8B-B14F-4D97-AF65-F5344CB8AC3E}">
        <p14:creationId xmlns:p14="http://schemas.microsoft.com/office/powerpoint/2010/main" val="10467828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_MG_9343_editado-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028267"/>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1960285" y="6287571"/>
            <a:ext cx="5738687" cy="400110"/>
          </a:xfrm>
          <a:prstGeom prst="rect">
            <a:avLst/>
          </a:prstGeom>
        </p:spPr>
        <p:txBody>
          <a:bodyPr wrap="none">
            <a:spAutoFit/>
          </a:bodyPr>
          <a:lstStyle/>
          <a:p>
            <a:r>
              <a:rPr lang="es-BO" sz="2000" dirty="0" smtClean="0"/>
              <a:t>Tensión social en Ingeniero Juárez, provincia Formosa</a:t>
            </a:r>
            <a:endParaRPr lang="es-BO" sz="2000" dirty="0"/>
          </a:p>
        </p:txBody>
      </p:sp>
    </p:spTree>
    <p:extLst>
      <p:ext uri="{BB962C8B-B14F-4D97-AF65-F5344CB8AC3E}">
        <p14:creationId xmlns:p14="http://schemas.microsoft.com/office/powerpoint/2010/main" val="4280112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b="16880"/>
          <a:stretch/>
        </p:blipFill>
        <p:spPr>
          <a:xfrm>
            <a:off x="0" y="-1354"/>
            <a:ext cx="9144000" cy="6088256"/>
          </a:xfrm>
          <a:prstGeom prst="rect">
            <a:avLst/>
          </a:prstGeom>
        </p:spPr>
      </p:pic>
      <p:sp>
        <p:nvSpPr>
          <p:cNvPr id="3" name="Rectángulo 2"/>
          <p:cNvSpPr/>
          <p:nvPr/>
        </p:nvSpPr>
        <p:spPr>
          <a:xfrm>
            <a:off x="1614482" y="6259504"/>
            <a:ext cx="6100763" cy="369332"/>
          </a:xfrm>
          <a:prstGeom prst="rect">
            <a:avLst/>
          </a:prstGeom>
        </p:spPr>
        <p:txBody>
          <a:bodyPr wrap="square">
            <a:spAutoFit/>
          </a:bodyPr>
          <a:lstStyle/>
          <a:p>
            <a:pPr algn="ctr"/>
            <a:r>
              <a:rPr lang="es-BO" dirty="0" smtClean="0"/>
              <a:t>La voz indígena se expande en el Chaco argentino, </a:t>
            </a:r>
            <a:r>
              <a:rPr lang="es-BO" dirty="0" err="1" smtClean="0"/>
              <a:t>Tartagal</a:t>
            </a:r>
            <a:endParaRPr lang="es-BO" dirty="0"/>
          </a:p>
        </p:txBody>
      </p:sp>
    </p:spTree>
    <p:extLst>
      <p:ext uri="{BB962C8B-B14F-4D97-AF65-F5344CB8AC3E}">
        <p14:creationId xmlns:p14="http://schemas.microsoft.com/office/powerpoint/2010/main" val="2064497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487604" y="682388"/>
            <a:ext cx="6291618" cy="1015663"/>
          </a:xfrm>
          <a:prstGeom prst="rect">
            <a:avLst/>
          </a:prstGeom>
          <a:noFill/>
        </p:spPr>
        <p:txBody>
          <a:bodyPr wrap="square" rtlCol="0">
            <a:spAutoFit/>
          </a:bodyPr>
          <a:lstStyle/>
          <a:p>
            <a:pPr algn="ctr"/>
            <a:r>
              <a:rPr lang="es-BO" sz="6000" b="1" dirty="0" smtClean="0"/>
              <a:t>Bolivia</a:t>
            </a:r>
            <a:endParaRPr lang="es-BO" sz="6000" b="1" dirty="0"/>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203809" y="3289110"/>
            <a:ext cx="2722728" cy="2722728"/>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34365" y="3289110"/>
            <a:ext cx="2722728" cy="2722728"/>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073253" y="3289110"/>
            <a:ext cx="2722728" cy="2722728"/>
          </a:xfrm>
          <a:prstGeom prst="rect">
            <a:avLst/>
          </a:prstGeom>
        </p:spPr>
      </p:pic>
    </p:spTree>
    <p:extLst>
      <p:ext uri="{BB962C8B-B14F-4D97-AF65-F5344CB8AC3E}">
        <p14:creationId xmlns:p14="http://schemas.microsoft.com/office/powerpoint/2010/main" val="4427615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yacuiba fronte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5742" y="0"/>
            <a:ext cx="6159498" cy="6159499"/>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1042990" y="6230939"/>
            <a:ext cx="6843713" cy="400110"/>
          </a:xfrm>
          <a:prstGeom prst="rect">
            <a:avLst/>
          </a:prstGeom>
        </p:spPr>
        <p:txBody>
          <a:bodyPr wrap="square">
            <a:spAutoFit/>
          </a:bodyPr>
          <a:lstStyle/>
          <a:p>
            <a:pPr algn="ctr"/>
            <a:r>
              <a:rPr lang="es-BO" sz="2000" dirty="0" smtClean="0"/>
              <a:t>Fronteras imaginarias de una región única en el mundo</a:t>
            </a:r>
            <a:endParaRPr lang="es-BO" sz="2000" dirty="0"/>
          </a:p>
        </p:txBody>
      </p:sp>
    </p:spTree>
    <p:extLst>
      <p:ext uri="{BB962C8B-B14F-4D97-AF65-F5344CB8AC3E}">
        <p14:creationId xmlns:p14="http://schemas.microsoft.com/office/powerpoint/2010/main" val="13336368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20280"/>
            <a:ext cx="9144000" cy="6118578"/>
          </a:xfrm>
          <a:prstGeom prst="rect">
            <a:avLst/>
          </a:prstGeom>
        </p:spPr>
      </p:pic>
      <p:sp>
        <p:nvSpPr>
          <p:cNvPr id="3" name="CuadroTexto 2"/>
          <p:cNvSpPr txBox="1"/>
          <p:nvPr/>
        </p:nvSpPr>
        <p:spPr>
          <a:xfrm>
            <a:off x="2643188" y="6300786"/>
            <a:ext cx="4371975" cy="400110"/>
          </a:xfrm>
          <a:prstGeom prst="rect">
            <a:avLst/>
          </a:prstGeom>
          <a:noFill/>
        </p:spPr>
        <p:txBody>
          <a:bodyPr wrap="square" rtlCol="0">
            <a:spAutoFit/>
          </a:bodyPr>
          <a:lstStyle/>
          <a:p>
            <a:pPr algn="ctr"/>
            <a:r>
              <a:rPr lang="es-BO" sz="2000" dirty="0" smtClean="0"/>
              <a:t>Menonitas en el Chaco boliviano</a:t>
            </a:r>
            <a:endParaRPr lang="es-BO" sz="2000" dirty="0"/>
          </a:p>
        </p:txBody>
      </p:sp>
    </p:spTree>
    <p:extLst>
      <p:ext uri="{BB962C8B-B14F-4D97-AF65-F5344CB8AC3E}">
        <p14:creationId xmlns:p14="http://schemas.microsoft.com/office/powerpoint/2010/main" val="11074832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64805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78328" y="5906094"/>
            <a:ext cx="8128944" cy="923330"/>
          </a:xfrm>
          <a:prstGeom prst="rect">
            <a:avLst/>
          </a:prstGeom>
        </p:spPr>
        <p:txBody>
          <a:bodyPr wrap="square">
            <a:spAutoFit/>
          </a:bodyPr>
          <a:lstStyle/>
          <a:p>
            <a:pPr algn="just" fontAlgn="base"/>
            <a:r>
              <a:rPr lang="es-BO" b="0" i="0" dirty="0" smtClean="0">
                <a:solidFill>
                  <a:srgbClr val="232323"/>
                </a:solidFill>
                <a:effectLst/>
                <a:latin typeface="Roboto Slab"/>
              </a:rPr>
              <a:t>Masacre de </a:t>
            </a:r>
            <a:r>
              <a:rPr lang="es-BO" b="0" i="0" dirty="0" err="1" smtClean="0">
                <a:solidFill>
                  <a:srgbClr val="232323"/>
                </a:solidFill>
                <a:effectLst/>
                <a:latin typeface="Roboto Slab"/>
              </a:rPr>
              <a:t>Kuruyuki</a:t>
            </a:r>
            <a:r>
              <a:rPr lang="es-BO" b="0" i="0" dirty="0" smtClean="0">
                <a:solidFill>
                  <a:srgbClr val="232323"/>
                </a:solidFill>
                <a:effectLst/>
                <a:latin typeface="Roboto Slab"/>
              </a:rPr>
              <a:t>, símbolo de la memoria del pueblo guaraní en Bolivia. </a:t>
            </a:r>
            <a:r>
              <a:rPr lang="es-BO" dirty="0" smtClean="0">
                <a:solidFill>
                  <a:srgbClr val="232323"/>
                </a:solidFill>
                <a:latin typeface="Roboto Slab"/>
              </a:rPr>
              <a:t>El </a:t>
            </a:r>
            <a:r>
              <a:rPr lang="es-BO" dirty="0" smtClean="0"/>
              <a:t>28 </a:t>
            </a:r>
            <a:r>
              <a:rPr lang="es-BO" dirty="0"/>
              <a:t>de enero de 1892 fueron masacrados miles de indígenas por parte de militares, estancieros y terratenientes</a:t>
            </a:r>
            <a:endParaRPr lang="es-BO" b="0" i="0" dirty="0">
              <a:solidFill>
                <a:srgbClr val="232323"/>
              </a:solidFill>
              <a:effectLst/>
              <a:latin typeface="Roboto Slab"/>
            </a:endParaRPr>
          </a:p>
        </p:txBody>
      </p:sp>
      <p:pic>
        <p:nvPicPr>
          <p:cNvPr id="6146" name="Picture 2" descr="11215801_1831824180375263_5525642650186644065_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5453" y="19040"/>
            <a:ext cx="5805488" cy="5805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2041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_MG_1613_editado-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95" y="12699"/>
            <a:ext cx="9127636" cy="608806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750625" y="6100762"/>
            <a:ext cx="7588158" cy="646331"/>
          </a:xfrm>
          <a:prstGeom prst="rect">
            <a:avLst/>
          </a:prstGeom>
        </p:spPr>
        <p:txBody>
          <a:bodyPr wrap="square">
            <a:spAutoFit/>
          </a:bodyPr>
          <a:lstStyle/>
          <a:p>
            <a:pPr algn="just"/>
            <a:r>
              <a:rPr lang="es-BO" b="0" i="0" dirty="0" smtClean="0">
                <a:solidFill>
                  <a:srgbClr val="444444"/>
                </a:solidFill>
                <a:effectLst/>
                <a:latin typeface="Open Sans"/>
              </a:rPr>
              <a:t>Universidad Indígena Boliviana (</a:t>
            </a:r>
            <a:r>
              <a:rPr lang="es-BO" b="0" i="0" dirty="0" err="1" smtClean="0">
                <a:solidFill>
                  <a:srgbClr val="444444"/>
                </a:solidFill>
                <a:effectLst/>
                <a:latin typeface="Open Sans"/>
              </a:rPr>
              <a:t>Unibol</a:t>
            </a:r>
            <a:r>
              <a:rPr lang="es-BO" b="0" i="0" dirty="0" smtClean="0">
                <a:solidFill>
                  <a:srgbClr val="444444"/>
                </a:solidFill>
                <a:effectLst/>
                <a:latin typeface="Open Sans"/>
              </a:rPr>
              <a:t>): Ingeniería Petrolera, Ingeniería Forestal, Ingeniería Eco-Piscicultura y Veterinaria-Zootecnia.</a:t>
            </a:r>
            <a:endParaRPr lang="es-BO" dirty="0"/>
          </a:p>
        </p:txBody>
      </p:sp>
    </p:spTree>
    <p:extLst>
      <p:ext uri="{BB962C8B-B14F-4D97-AF65-F5344CB8AC3E}">
        <p14:creationId xmlns:p14="http://schemas.microsoft.com/office/powerpoint/2010/main" val="31537641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_MG_1885_editado-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3" y="11099"/>
            <a:ext cx="9191254" cy="5832475"/>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204719" y="5870904"/>
            <a:ext cx="8734566" cy="923330"/>
          </a:xfrm>
          <a:prstGeom prst="rect">
            <a:avLst/>
          </a:prstGeom>
        </p:spPr>
        <p:txBody>
          <a:bodyPr wrap="square">
            <a:spAutoFit/>
          </a:bodyPr>
          <a:lstStyle/>
          <a:p>
            <a:pPr algn="just"/>
            <a:r>
              <a:rPr lang="es-BO" dirty="0" smtClean="0"/>
              <a:t>Parque Nacional </a:t>
            </a:r>
            <a:r>
              <a:rPr lang="es-BO" dirty="0" err="1" smtClean="0"/>
              <a:t>Kaa-Iya</a:t>
            </a:r>
            <a:r>
              <a:rPr lang="es-BO" dirty="0" smtClean="0"/>
              <a:t>, donde habitan especies animales únicas en el mundo, un espacio de 3.5 millones de hectáreas donde también sobrevive el último grupo indígena en aislamiento voluntario que queda en América fuera de la Amazonía, los </a:t>
            </a:r>
            <a:r>
              <a:rPr lang="es-BO" dirty="0" smtClean="0"/>
              <a:t>ayoreos.</a:t>
            </a:r>
            <a:endParaRPr lang="es-BO" dirty="0"/>
          </a:p>
        </p:txBody>
      </p:sp>
    </p:spTree>
    <p:extLst>
      <p:ext uri="{BB962C8B-B14F-4D97-AF65-F5344CB8AC3E}">
        <p14:creationId xmlns:p14="http://schemas.microsoft.com/office/powerpoint/2010/main" val="12996343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6603" y="5923695"/>
            <a:ext cx="8557146" cy="923330"/>
          </a:xfrm>
          <a:prstGeom prst="rect">
            <a:avLst/>
          </a:prstGeom>
        </p:spPr>
        <p:txBody>
          <a:bodyPr wrap="square">
            <a:spAutoFit/>
          </a:bodyPr>
          <a:lstStyle/>
          <a:p>
            <a:r>
              <a:rPr lang="es-BO" b="0" i="0" dirty="0" err="1" smtClean="0">
                <a:solidFill>
                  <a:srgbClr val="444444"/>
                </a:solidFill>
                <a:effectLst/>
                <a:latin typeface="Open Sans"/>
              </a:rPr>
              <a:t>Kaa-Iya</a:t>
            </a:r>
            <a:r>
              <a:rPr lang="es-BO" b="0" i="0" dirty="0" smtClean="0">
                <a:solidFill>
                  <a:srgbClr val="444444"/>
                </a:solidFill>
                <a:effectLst/>
                <a:latin typeface="Open Sans"/>
              </a:rPr>
              <a:t>: Tierra de grandes felinos como jaguares y pumas, también de tapires, monos, tortugas e infinidad de aves, así como de centenares de especies aún por conocer y catalogar.</a:t>
            </a:r>
            <a:endParaRPr lang="es-BO" dirty="0"/>
          </a:p>
        </p:txBody>
      </p:sp>
      <p:pic>
        <p:nvPicPr>
          <p:cNvPr id="5122" name="Picture 2" descr="_MG_1841_editado-1"/>
          <p:cNvPicPr>
            <a:picLocks noChangeAspect="1" noChangeArrowheads="1"/>
          </p:cNvPicPr>
          <p:nvPr/>
        </p:nvPicPr>
        <p:blipFill rotWithShape="1">
          <a:blip r:embed="rId2">
            <a:extLst>
              <a:ext uri="{28A0092B-C50C-407E-A947-70E740481C1C}">
                <a14:useLocalDpi xmlns:a14="http://schemas.microsoft.com/office/drawing/2010/main" val="0"/>
              </a:ext>
            </a:extLst>
          </a:blip>
          <a:srcRect t="7515"/>
          <a:stretch/>
        </p:blipFill>
        <p:spPr bwMode="auto">
          <a:xfrm>
            <a:off x="-1593" y="5052"/>
            <a:ext cx="9159875" cy="5873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5999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446660" y="423076"/>
            <a:ext cx="6291618" cy="1015663"/>
          </a:xfrm>
          <a:prstGeom prst="rect">
            <a:avLst/>
          </a:prstGeom>
          <a:noFill/>
        </p:spPr>
        <p:txBody>
          <a:bodyPr wrap="square" rtlCol="0">
            <a:spAutoFit/>
          </a:bodyPr>
          <a:lstStyle/>
          <a:p>
            <a:pPr algn="ctr"/>
            <a:r>
              <a:rPr lang="es-BO" sz="6000" b="1" dirty="0" smtClean="0"/>
              <a:t>Paraguay</a:t>
            </a:r>
            <a:endParaRPr lang="es-BO" sz="6000" b="1"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61043"/>
            <a:ext cx="9144000" cy="5464969"/>
          </a:xfrm>
          <a:prstGeom prst="rect">
            <a:avLst/>
          </a:prstGeom>
        </p:spPr>
      </p:pic>
    </p:spTree>
    <p:extLst>
      <p:ext uri="{BB962C8B-B14F-4D97-AF65-F5344CB8AC3E}">
        <p14:creationId xmlns:p14="http://schemas.microsoft.com/office/powerpoint/2010/main" val="20548361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2451" y="6169639"/>
            <a:ext cx="9176451" cy="400110"/>
          </a:xfrm>
          <a:prstGeom prst="rect">
            <a:avLst/>
          </a:prstGeom>
        </p:spPr>
        <p:txBody>
          <a:bodyPr wrap="square">
            <a:spAutoFit/>
          </a:bodyPr>
          <a:lstStyle/>
          <a:p>
            <a:pPr algn="ctr" fontAlgn="base"/>
            <a:r>
              <a:rPr lang="es-BO" sz="2000" b="0" i="0" dirty="0" smtClean="0">
                <a:solidFill>
                  <a:srgbClr val="232323"/>
                </a:solidFill>
                <a:effectLst/>
                <a:latin typeface="Roboto Slab"/>
              </a:rPr>
              <a:t>Visita al país de los </a:t>
            </a:r>
            <a:r>
              <a:rPr lang="es-BO" sz="2000" dirty="0" err="1">
                <a:solidFill>
                  <a:srgbClr val="232323"/>
                </a:solidFill>
                <a:latin typeface="Roboto Slab"/>
              </a:rPr>
              <a:t>E</a:t>
            </a:r>
            <a:r>
              <a:rPr lang="es-BO" sz="2000" b="0" i="0" dirty="0" err="1" smtClean="0">
                <a:solidFill>
                  <a:srgbClr val="232323"/>
                </a:solidFill>
                <a:effectLst/>
                <a:latin typeface="Roboto Slab"/>
              </a:rPr>
              <a:t>nlhet</a:t>
            </a:r>
            <a:r>
              <a:rPr lang="es-BO" sz="2000" b="0" i="0" dirty="0" smtClean="0">
                <a:solidFill>
                  <a:srgbClr val="232323"/>
                </a:solidFill>
                <a:effectLst/>
                <a:latin typeface="Roboto Slab"/>
              </a:rPr>
              <a:t> de Paraguay</a:t>
            </a:r>
          </a:p>
        </p:txBody>
      </p:sp>
      <p:pic>
        <p:nvPicPr>
          <p:cNvPr id="2050" name="Picture 2" descr="_MG_0201_editado-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51" y="-5575"/>
            <a:ext cx="9176451" cy="6120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35367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2260" y="5687283"/>
            <a:ext cx="3062057" cy="830997"/>
          </a:xfrm>
          <a:prstGeom prst="rect">
            <a:avLst/>
          </a:prstGeom>
        </p:spPr>
        <p:txBody>
          <a:bodyPr wrap="none">
            <a:spAutoFit/>
          </a:bodyPr>
          <a:lstStyle/>
          <a:p>
            <a:r>
              <a:rPr lang="es-BO" sz="2400" b="0" i="0" dirty="0" smtClean="0">
                <a:solidFill>
                  <a:srgbClr val="1D2129"/>
                </a:solidFill>
                <a:effectLst/>
                <a:latin typeface="Helvetica" panose="020B0604020202020204" pitchFamily="34" charset="0"/>
              </a:rPr>
              <a:t>Comiendo un guiso </a:t>
            </a:r>
          </a:p>
          <a:p>
            <a:r>
              <a:rPr lang="es-BO" sz="2400" b="0" i="0" dirty="0" smtClean="0">
                <a:solidFill>
                  <a:srgbClr val="1D2129"/>
                </a:solidFill>
                <a:effectLst/>
                <a:latin typeface="Helvetica" panose="020B0604020202020204" pitchFamily="34" charset="0"/>
              </a:rPr>
              <a:t>con el pueblo </a:t>
            </a:r>
            <a:r>
              <a:rPr lang="es-BO" sz="2400" dirty="0" err="1">
                <a:solidFill>
                  <a:srgbClr val="1D2129"/>
                </a:solidFill>
                <a:latin typeface="Helvetica" panose="020B0604020202020204" pitchFamily="34" charset="0"/>
              </a:rPr>
              <a:t>E</a:t>
            </a:r>
            <a:r>
              <a:rPr lang="es-BO" sz="2400" b="0" i="0" dirty="0" err="1" smtClean="0">
                <a:solidFill>
                  <a:srgbClr val="1D2129"/>
                </a:solidFill>
                <a:effectLst/>
                <a:latin typeface="Helvetica" panose="020B0604020202020204" pitchFamily="34" charset="0"/>
              </a:rPr>
              <a:t>nhlet</a:t>
            </a:r>
            <a:r>
              <a:rPr lang="es-BO" sz="2400" b="0" i="0" dirty="0" smtClean="0">
                <a:solidFill>
                  <a:srgbClr val="1D2129"/>
                </a:solidFill>
                <a:effectLst/>
                <a:latin typeface="Helvetica" panose="020B0604020202020204" pitchFamily="34" charset="0"/>
              </a:rPr>
              <a:t> </a:t>
            </a:r>
            <a:endParaRPr lang="es-BO" sz="2400"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500" y="0"/>
            <a:ext cx="5143500" cy="6858000"/>
          </a:xfrm>
          <a:prstGeom prst="rect">
            <a:avLst/>
          </a:prstGeom>
        </p:spPr>
      </p:pic>
    </p:spTree>
    <p:extLst>
      <p:ext uri="{BB962C8B-B14F-4D97-AF65-F5344CB8AC3E}">
        <p14:creationId xmlns:p14="http://schemas.microsoft.com/office/powerpoint/2010/main" val="7853017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_MG_2176_editado-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51" y="8707"/>
            <a:ext cx="9176451" cy="6120622"/>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368487" y="6184581"/>
            <a:ext cx="8395505" cy="707886"/>
          </a:xfrm>
          <a:prstGeom prst="rect">
            <a:avLst/>
          </a:prstGeom>
        </p:spPr>
        <p:txBody>
          <a:bodyPr wrap="square">
            <a:spAutoFit/>
          </a:bodyPr>
          <a:lstStyle/>
          <a:p>
            <a:r>
              <a:rPr lang="es-BO" sz="2000" dirty="0" smtClean="0"/>
              <a:t>Fortín Boquerón, un enclave que los paraguayos arrebataron a los bolivianos durante la guerra del Chaco.</a:t>
            </a:r>
            <a:endParaRPr lang="es-BO" sz="2000" dirty="0"/>
          </a:p>
        </p:txBody>
      </p:sp>
    </p:spTree>
    <p:extLst>
      <p:ext uri="{BB962C8B-B14F-4D97-AF65-F5344CB8AC3E}">
        <p14:creationId xmlns:p14="http://schemas.microsoft.com/office/powerpoint/2010/main" val="33290737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54457" y="5890131"/>
            <a:ext cx="8316931" cy="923330"/>
          </a:xfrm>
          <a:prstGeom prst="rect">
            <a:avLst/>
          </a:prstGeom>
        </p:spPr>
        <p:txBody>
          <a:bodyPr wrap="square">
            <a:spAutoFit/>
          </a:bodyPr>
          <a:lstStyle/>
          <a:p>
            <a:pPr algn="just" fontAlgn="base"/>
            <a:r>
              <a:rPr lang="es-BO" b="0" i="0" dirty="0" err="1" smtClean="0">
                <a:solidFill>
                  <a:srgbClr val="232323"/>
                </a:solidFill>
                <a:effectLst/>
                <a:latin typeface="Roboto Slab"/>
              </a:rPr>
              <a:t>Chaidí</a:t>
            </a:r>
            <a:r>
              <a:rPr lang="es-BO" b="0" i="0" dirty="0" smtClean="0">
                <a:solidFill>
                  <a:srgbClr val="232323"/>
                </a:solidFill>
                <a:effectLst/>
                <a:latin typeface="Roboto Slab"/>
              </a:rPr>
              <a:t>: </a:t>
            </a:r>
            <a:r>
              <a:rPr lang="es-BO" dirty="0" smtClean="0"/>
              <a:t>Ayoreo </a:t>
            </a:r>
            <a:r>
              <a:rPr lang="es-BO" dirty="0" err="1" smtClean="0"/>
              <a:t>Totobiegosode</a:t>
            </a:r>
            <a:r>
              <a:rPr lang="es-BO" b="0" i="0" dirty="0" smtClean="0">
                <a:solidFill>
                  <a:srgbClr val="232323"/>
                </a:solidFill>
                <a:effectLst/>
                <a:latin typeface="Roboto Slab"/>
              </a:rPr>
              <a:t> de Paraguay. </a:t>
            </a:r>
            <a:r>
              <a:rPr lang="es-BO" dirty="0" smtClean="0"/>
              <a:t>1986, 2004 o 2006, son fechas marcadas a fuego en su memoria por la violencia con la que los grupos evangélicos y las empresas madereras les obligaron a salir.</a:t>
            </a:r>
          </a:p>
        </p:txBody>
      </p:sp>
      <p:pic>
        <p:nvPicPr>
          <p:cNvPr id="3" name="Imagen 2"/>
          <p:cNvPicPr>
            <a:picLocks noChangeAspect="1"/>
          </p:cNvPicPr>
          <p:nvPr/>
        </p:nvPicPr>
        <p:blipFill>
          <a:blip r:embed="rId2"/>
          <a:stretch>
            <a:fillRect/>
          </a:stretch>
        </p:blipFill>
        <p:spPr>
          <a:xfrm>
            <a:off x="167985" y="130630"/>
            <a:ext cx="8692837" cy="5736949"/>
          </a:xfrm>
          <a:prstGeom prst="rect">
            <a:avLst/>
          </a:prstGeom>
        </p:spPr>
      </p:pic>
    </p:spTree>
    <p:extLst>
      <p:ext uri="{BB962C8B-B14F-4D97-AF65-F5344CB8AC3E}">
        <p14:creationId xmlns:p14="http://schemas.microsoft.com/office/powerpoint/2010/main" val="24059047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sp>
        <p:nvSpPr>
          <p:cNvPr id="3" name="CuadroTexto 2"/>
          <p:cNvSpPr txBox="1"/>
          <p:nvPr/>
        </p:nvSpPr>
        <p:spPr>
          <a:xfrm>
            <a:off x="7001301" y="4708478"/>
            <a:ext cx="2033517" cy="1200329"/>
          </a:xfrm>
          <a:prstGeom prst="rect">
            <a:avLst/>
          </a:prstGeom>
          <a:noFill/>
        </p:spPr>
        <p:txBody>
          <a:bodyPr wrap="square" rtlCol="0">
            <a:spAutoFit/>
          </a:bodyPr>
          <a:lstStyle/>
          <a:p>
            <a:r>
              <a:rPr lang="es-BO" sz="2400" dirty="0" smtClean="0"/>
              <a:t>Casa</a:t>
            </a:r>
          </a:p>
          <a:p>
            <a:r>
              <a:rPr lang="es-BO" sz="2400" dirty="0" smtClean="0"/>
              <a:t>Ayoreo </a:t>
            </a:r>
            <a:r>
              <a:rPr lang="es-BO" sz="2400" dirty="0" err="1" smtClean="0"/>
              <a:t>Totobiegosode</a:t>
            </a:r>
            <a:endParaRPr lang="es-BO" sz="2400" dirty="0" smtClean="0"/>
          </a:p>
        </p:txBody>
      </p:sp>
    </p:spTree>
    <p:extLst>
      <p:ext uri="{BB962C8B-B14F-4D97-AF65-F5344CB8AC3E}">
        <p14:creationId xmlns:p14="http://schemas.microsoft.com/office/powerpoint/2010/main" val="12956806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chacoraanga.org/blog/wp-content/uploads/2015/05/MG_0390_editado-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0" y="0"/>
            <a:ext cx="8809186" cy="6043611"/>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0" y="6043611"/>
            <a:ext cx="8809186" cy="923330"/>
          </a:xfrm>
          <a:prstGeom prst="rect">
            <a:avLst/>
          </a:prstGeom>
        </p:spPr>
        <p:txBody>
          <a:bodyPr wrap="square">
            <a:spAutoFit/>
          </a:bodyPr>
          <a:lstStyle/>
          <a:p>
            <a:r>
              <a:rPr lang="es-BO" dirty="0" smtClean="0"/>
              <a:t>Nos explica que aún hoy muchos de sus familiares consiguen mantenerse dentro del bosque, cazando pequeños mamíferos, recolectando miel y viviendo ajenos a los problemas de nuestra sociedad.</a:t>
            </a:r>
          </a:p>
        </p:txBody>
      </p:sp>
    </p:spTree>
    <p:extLst>
      <p:ext uri="{BB962C8B-B14F-4D97-AF65-F5344CB8AC3E}">
        <p14:creationId xmlns:p14="http://schemas.microsoft.com/office/powerpoint/2010/main" val="27190473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380999"/>
            <a:ext cx="9143999" cy="6095999"/>
          </a:xfrm>
          <a:prstGeom prst="rect">
            <a:avLst/>
          </a:prstGeom>
        </p:spPr>
      </p:pic>
    </p:spTree>
    <p:extLst>
      <p:ext uri="{BB962C8B-B14F-4D97-AF65-F5344CB8AC3E}">
        <p14:creationId xmlns:p14="http://schemas.microsoft.com/office/powerpoint/2010/main" val="296199661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1386751_10153070050811848_1152779452_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36761"/>
            <a:ext cx="9144000" cy="5120640"/>
          </a:xfrm>
          <a:prstGeom prst="rect">
            <a:avLst/>
          </a:prstGeom>
        </p:spPr>
      </p:pic>
    </p:spTree>
    <p:extLst>
      <p:ext uri="{BB962C8B-B14F-4D97-AF65-F5344CB8AC3E}">
        <p14:creationId xmlns:p14="http://schemas.microsoft.com/office/powerpoint/2010/main" val="25357218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370582"/>
            <a:ext cx="9152744" cy="6122685"/>
          </a:xfrm>
          <a:prstGeom prst="rect">
            <a:avLst/>
          </a:prstGeom>
        </p:spPr>
      </p:pic>
    </p:spTree>
    <p:extLst>
      <p:ext uri="{BB962C8B-B14F-4D97-AF65-F5344CB8AC3E}">
        <p14:creationId xmlns:p14="http://schemas.microsoft.com/office/powerpoint/2010/main" val="32174746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74370" y="5864950"/>
            <a:ext cx="7898130" cy="400110"/>
          </a:xfrm>
          <a:prstGeom prst="rect">
            <a:avLst/>
          </a:prstGeom>
          <a:noFill/>
        </p:spPr>
        <p:txBody>
          <a:bodyPr wrap="square" rtlCol="0">
            <a:spAutoFit/>
          </a:bodyPr>
          <a:lstStyle/>
          <a:p>
            <a:pPr algn="ctr"/>
            <a:r>
              <a:rPr lang="es-BO" sz="2000" dirty="0"/>
              <a:t>Puerto Diana: la sobrevivencia </a:t>
            </a:r>
            <a:r>
              <a:rPr lang="es-BO" sz="2000" dirty="0" err="1" smtClean="0"/>
              <a:t>Ishir-ebytoso</a:t>
            </a:r>
            <a:endParaRPr lang="es-BO" sz="2000" dirty="0"/>
          </a:p>
        </p:txBody>
      </p:sp>
      <p:pic>
        <p:nvPicPr>
          <p:cNvPr id="3" name="Imagen 2"/>
          <p:cNvPicPr>
            <a:picLocks noChangeAspect="1"/>
          </p:cNvPicPr>
          <p:nvPr/>
        </p:nvPicPr>
        <p:blipFill>
          <a:blip r:embed="rId2"/>
          <a:stretch>
            <a:fillRect/>
          </a:stretch>
        </p:blipFill>
        <p:spPr>
          <a:xfrm>
            <a:off x="0" y="13391"/>
            <a:ext cx="9144000" cy="5443671"/>
          </a:xfrm>
          <a:prstGeom prst="rect">
            <a:avLst/>
          </a:prstGeom>
        </p:spPr>
      </p:pic>
    </p:spTree>
    <p:extLst>
      <p:ext uri="{BB962C8B-B14F-4D97-AF65-F5344CB8AC3E}">
        <p14:creationId xmlns:p14="http://schemas.microsoft.com/office/powerpoint/2010/main" val="41428748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76198"/>
            <a:ext cx="9144000" cy="6096000"/>
          </a:xfrm>
          <a:prstGeom prst="rect">
            <a:avLst/>
          </a:prstGeom>
        </p:spPr>
      </p:pic>
      <p:sp>
        <p:nvSpPr>
          <p:cNvPr id="3" name="CuadroTexto 2"/>
          <p:cNvSpPr txBox="1"/>
          <p:nvPr/>
        </p:nvSpPr>
        <p:spPr>
          <a:xfrm>
            <a:off x="174661" y="6318912"/>
            <a:ext cx="8743308" cy="400110"/>
          </a:xfrm>
          <a:prstGeom prst="rect">
            <a:avLst/>
          </a:prstGeom>
          <a:noFill/>
        </p:spPr>
        <p:txBody>
          <a:bodyPr wrap="square" rtlCol="0">
            <a:spAutoFit/>
          </a:bodyPr>
          <a:lstStyle/>
          <a:p>
            <a:pPr algn="ctr"/>
            <a:r>
              <a:rPr lang="es-BO" sz="2000" dirty="0"/>
              <a:t>Estación biológica Tres Gigantes en el Pantanal </a:t>
            </a:r>
            <a:r>
              <a:rPr lang="es-BO" sz="2000" dirty="0" smtClean="0"/>
              <a:t>paraguayo</a:t>
            </a:r>
            <a:endParaRPr lang="es-BO" sz="2000" dirty="0"/>
          </a:p>
        </p:txBody>
      </p:sp>
    </p:spTree>
    <p:extLst>
      <p:ext uri="{BB962C8B-B14F-4D97-AF65-F5344CB8AC3E}">
        <p14:creationId xmlns:p14="http://schemas.microsoft.com/office/powerpoint/2010/main" val="40343644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68741" y="1582341"/>
            <a:ext cx="7956644" cy="4832092"/>
          </a:xfrm>
          <a:prstGeom prst="rect">
            <a:avLst/>
          </a:prstGeom>
        </p:spPr>
        <p:txBody>
          <a:bodyPr wrap="square">
            <a:spAutoFit/>
          </a:bodyPr>
          <a:lstStyle/>
          <a:p>
            <a:r>
              <a:rPr lang="es-BO" sz="2800" b="0" i="0" dirty="0" smtClean="0">
                <a:effectLst/>
              </a:rPr>
              <a:t>El Gran Chaco es un monte con arboles caprichosos. Cuando caminas por sus entrañas te susurra muchas cosas. </a:t>
            </a:r>
            <a:r>
              <a:rPr lang="es-BO" sz="2800" dirty="0" smtClean="0"/>
              <a:t>Hoy m</a:t>
            </a:r>
            <a:r>
              <a:rPr lang="es-BO" sz="2800" b="0" i="0" dirty="0" smtClean="0">
                <a:effectLst/>
              </a:rPr>
              <a:t>e contó que en el principio del principio, el monte poderoso no dejaba que los hombres vieran las estrellas. Pero una noche ocurrió un evento que cambió la vida de todos los hombre, unos seres deslumbrantes descendieron a la tierra y las llamaron mujeres, eran tan luminosas como las mismas estrellas.</a:t>
            </a:r>
          </a:p>
          <a:p>
            <a:endParaRPr lang="es-BO" sz="2800" dirty="0"/>
          </a:p>
          <a:p>
            <a:pPr algn="r"/>
            <a:r>
              <a:rPr lang="es-BO" sz="2400" i="1" dirty="0" smtClean="0">
                <a:solidFill>
                  <a:srgbClr val="666666"/>
                </a:solidFill>
              </a:rPr>
              <a:t>(Bitácora Mario Vargas, Mayo 2015)</a:t>
            </a:r>
            <a:endParaRPr lang="es-BO" sz="2800" i="1" dirty="0" smtClean="0"/>
          </a:p>
        </p:txBody>
      </p:sp>
    </p:spTree>
    <p:extLst>
      <p:ext uri="{BB962C8B-B14F-4D97-AF65-F5344CB8AC3E}">
        <p14:creationId xmlns:p14="http://schemas.microsoft.com/office/powerpoint/2010/main" val="42477524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No hay texto alternativo automático disponible."/>
          <p:cNvPicPr>
            <a:picLocks noChangeAspect="1" noChangeArrowheads="1"/>
          </p:cNvPicPr>
          <p:nvPr/>
        </p:nvPicPr>
        <p:blipFill rotWithShape="1">
          <a:blip r:embed="rId2">
            <a:extLst>
              <a:ext uri="{28A0092B-C50C-407E-A947-70E740481C1C}">
                <a14:useLocalDpi xmlns:a14="http://schemas.microsoft.com/office/drawing/2010/main" val="0"/>
              </a:ext>
            </a:extLst>
          </a:blip>
          <a:srcRect r="28526"/>
          <a:stretch/>
        </p:blipFill>
        <p:spPr bwMode="auto">
          <a:xfrm>
            <a:off x="1" y="1003087"/>
            <a:ext cx="9157648" cy="4742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4614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64023" y="645701"/>
            <a:ext cx="8284191" cy="5262979"/>
          </a:xfrm>
          <a:prstGeom prst="rect">
            <a:avLst/>
          </a:prstGeom>
        </p:spPr>
        <p:txBody>
          <a:bodyPr wrap="square">
            <a:spAutoFit/>
          </a:bodyPr>
          <a:lstStyle/>
          <a:p>
            <a:r>
              <a:rPr lang="es-BO" sz="2400" dirty="0" smtClean="0"/>
              <a:t>El proyecto consta de varias partes:</a:t>
            </a:r>
          </a:p>
          <a:p>
            <a:endParaRPr lang="es-BO" sz="2400" dirty="0" smtClean="0"/>
          </a:p>
          <a:p>
            <a:r>
              <a:rPr lang="es-BO" sz="2400" dirty="0" smtClean="0"/>
              <a:t>Viaje terrestre y fluvial.</a:t>
            </a:r>
          </a:p>
          <a:p>
            <a:endParaRPr lang="es-BO" sz="2400" dirty="0" smtClean="0"/>
          </a:p>
          <a:p>
            <a:r>
              <a:rPr lang="es-BO" sz="2400" dirty="0" smtClean="0"/>
              <a:t>Página web: </a:t>
            </a:r>
            <a:r>
              <a:rPr lang="es-BO" sz="2400" dirty="0" smtClean="0">
                <a:hlinkClick r:id="rId2"/>
              </a:rPr>
              <a:t>www.chacoraanga.org</a:t>
            </a:r>
            <a:endParaRPr lang="es-BO" sz="2400" dirty="0" smtClean="0"/>
          </a:p>
          <a:p>
            <a:endParaRPr lang="es-BO" sz="2400" dirty="0" smtClean="0"/>
          </a:p>
          <a:p>
            <a:r>
              <a:rPr lang="es-BO" sz="2400" dirty="0" smtClean="0"/>
              <a:t>Congreso Internacional en Santa Cruz de la Sierra , previsto para noviembre de 2015.</a:t>
            </a:r>
          </a:p>
          <a:p>
            <a:endParaRPr lang="es-BO" sz="2400" dirty="0" smtClean="0"/>
          </a:p>
          <a:p>
            <a:r>
              <a:rPr lang="es-BO" sz="2400" dirty="0" smtClean="0"/>
              <a:t>Exposición resultado de los trabajos del viaje que </a:t>
            </a:r>
            <a:r>
              <a:rPr lang="es-BO" sz="2400" dirty="0" err="1" smtClean="0"/>
              <a:t>itinerará</a:t>
            </a:r>
            <a:r>
              <a:rPr lang="es-BO" sz="2400" dirty="0" smtClean="0"/>
              <a:t> por los Centros Culturales organizadores y otros espacios interesados.</a:t>
            </a:r>
          </a:p>
          <a:p>
            <a:endParaRPr lang="es-BO" sz="2400" dirty="0" smtClean="0"/>
          </a:p>
          <a:p>
            <a:r>
              <a:rPr lang="es-BO" sz="2400" dirty="0" smtClean="0"/>
              <a:t>Publicación de un libro con las crónicas de la expedición, proyectos, textos y trabajos de diferentes profesionales.</a:t>
            </a:r>
          </a:p>
        </p:txBody>
      </p:sp>
    </p:spTree>
    <p:extLst>
      <p:ext uri="{BB962C8B-B14F-4D97-AF65-F5344CB8AC3E}">
        <p14:creationId xmlns:p14="http://schemas.microsoft.com/office/powerpoint/2010/main" val="17285971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33913" t="12803" r="35326" b="9323"/>
          <a:stretch/>
        </p:blipFill>
        <p:spPr>
          <a:xfrm>
            <a:off x="2087215" y="89556"/>
            <a:ext cx="4711149" cy="6708810"/>
          </a:xfrm>
          <a:prstGeom prst="rect">
            <a:avLst/>
          </a:prstGeom>
        </p:spPr>
      </p:pic>
    </p:spTree>
    <p:extLst>
      <p:ext uri="{BB962C8B-B14F-4D97-AF65-F5344CB8AC3E}">
        <p14:creationId xmlns:p14="http://schemas.microsoft.com/office/powerpoint/2010/main" val="35137713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La imagen puede contener: texto y exteri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2772"/>
            <a:ext cx="9144000" cy="3384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728168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64123541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38406529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36364392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La imagen puede contener: interi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46" y="368491"/>
            <a:ext cx="9173535" cy="6114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777816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68643" y="965083"/>
            <a:ext cx="4951221" cy="4951221"/>
          </a:xfrm>
          <a:prstGeom prst="rect">
            <a:avLst/>
          </a:prstGeom>
        </p:spPr>
      </p:pic>
      <p:sp>
        <p:nvSpPr>
          <p:cNvPr id="3" name="CuadroTexto 2"/>
          <p:cNvSpPr txBox="1"/>
          <p:nvPr/>
        </p:nvSpPr>
        <p:spPr>
          <a:xfrm>
            <a:off x="1132768" y="2975214"/>
            <a:ext cx="3449471" cy="369332"/>
          </a:xfrm>
          <a:prstGeom prst="rect">
            <a:avLst/>
          </a:prstGeom>
          <a:noFill/>
        </p:spPr>
        <p:txBody>
          <a:bodyPr wrap="square" rtlCol="0">
            <a:spAutoFit/>
          </a:bodyPr>
          <a:lstStyle/>
          <a:p>
            <a:r>
              <a:rPr lang="es-BO" dirty="0" smtClean="0"/>
              <a:t>vargas.mario@hotmail.com</a:t>
            </a:r>
          </a:p>
        </p:txBody>
      </p:sp>
      <p:pic>
        <p:nvPicPr>
          <p:cNvPr id="28678" name="Picture 6" descr="Imagen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1452" y="3691675"/>
            <a:ext cx="436729" cy="436729"/>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1078181" y="3739823"/>
            <a:ext cx="2511186" cy="369332"/>
          </a:xfrm>
          <a:prstGeom prst="rect">
            <a:avLst/>
          </a:prstGeom>
          <a:noFill/>
        </p:spPr>
        <p:txBody>
          <a:bodyPr wrap="square" rtlCol="0">
            <a:spAutoFit/>
          </a:bodyPr>
          <a:lstStyle/>
          <a:p>
            <a:r>
              <a:rPr lang="es-BO" dirty="0" smtClean="0"/>
              <a:t>Vargas Mario</a:t>
            </a:r>
            <a:endParaRPr lang="es-BO" dirty="0"/>
          </a:p>
        </p:txBody>
      </p:sp>
      <p:pic>
        <p:nvPicPr>
          <p:cNvPr id="28680" name="Picture 8" descr="Imagen relacionad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5127" y="4463316"/>
            <a:ext cx="497641" cy="497641"/>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1105474" y="4517905"/>
            <a:ext cx="2292823" cy="369332"/>
          </a:xfrm>
          <a:prstGeom prst="rect">
            <a:avLst/>
          </a:prstGeom>
          <a:noFill/>
        </p:spPr>
        <p:txBody>
          <a:bodyPr wrap="square" rtlCol="0">
            <a:spAutoFit/>
          </a:bodyPr>
          <a:lstStyle/>
          <a:p>
            <a:r>
              <a:rPr lang="es-BO" dirty="0" err="1" smtClean="0"/>
              <a:t>vargas_marius</a:t>
            </a:r>
            <a:endParaRPr lang="es-BO" dirty="0"/>
          </a:p>
        </p:txBody>
      </p:sp>
      <p:pic>
        <p:nvPicPr>
          <p:cNvPr id="28682" name="Picture 10" descr="Resultado de imagen para twitter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1013" y="5174490"/>
            <a:ext cx="437167" cy="437167"/>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p:cNvSpPr txBox="1"/>
          <p:nvPr/>
        </p:nvSpPr>
        <p:spPr>
          <a:xfrm>
            <a:off x="1091825" y="5213442"/>
            <a:ext cx="3316406" cy="369332"/>
          </a:xfrm>
          <a:prstGeom prst="rect">
            <a:avLst/>
          </a:prstGeom>
          <a:noFill/>
        </p:spPr>
        <p:txBody>
          <a:bodyPr wrap="square" rtlCol="0">
            <a:spAutoFit/>
          </a:bodyPr>
          <a:lstStyle/>
          <a:p>
            <a:r>
              <a:rPr lang="es-BO" dirty="0" smtClean="0"/>
              <a:t>@</a:t>
            </a:r>
            <a:r>
              <a:rPr lang="es-BO" dirty="0" err="1" smtClean="0"/>
              <a:t>vargasmarius</a:t>
            </a:r>
            <a:endParaRPr lang="es-BO" dirty="0"/>
          </a:p>
        </p:txBody>
      </p:sp>
      <p:pic>
        <p:nvPicPr>
          <p:cNvPr id="28684" name="Picture 12" descr="Resultado de imagen para email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614156" y="2880545"/>
            <a:ext cx="503238" cy="503238"/>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p:cNvSpPr txBox="1"/>
          <p:nvPr/>
        </p:nvSpPr>
        <p:spPr>
          <a:xfrm>
            <a:off x="668738" y="1296538"/>
            <a:ext cx="3616659" cy="646331"/>
          </a:xfrm>
          <a:prstGeom prst="rect">
            <a:avLst/>
          </a:prstGeom>
          <a:noFill/>
        </p:spPr>
        <p:txBody>
          <a:bodyPr wrap="square" rtlCol="0">
            <a:spAutoFit/>
          </a:bodyPr>
          <a:lstStyle/>
          <a:p>
            <a:r>
              <a:rPr lang="es-BO" sz="3600" b="1" dirty="0" smtClean="0"/>
              <a:t>Mario Vargas</a:t>
            </a:r>
            <a:endParaRPr lang="es-BO" sz="3600" b="1" dirty="0"/>
          </a:p>
        </p:txBody>
      </p:sp>
    </p:spTree>
    <p:extLst>
      <p:ext uri="{BB962C8B-B14F-4D97-AF65-F5344CB8AC3E}">
        <p14:creationId xmlns:p14="http://schemas.microsoft.com/office/powerpoint/2010/main" val="426886601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960</TotalTime>
  <Words>788</Words>
  <Application>Microsoft Office PowerPoint</Application>
  <PresentationFormat>Presentación en pantalla (4:3)</PresentationFormat>
  <Paragraphs>69</Paragraphs>
  <Slides>48</Slides>
  <Notes>0</Notes>
  <HiddenSlides>0</HiddenSlides>
  <MMClips>2</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48</vt:i4>
      </vt:variant>
    </vt:vector>
  </HeadingPairs>
  <TitlesOfParts>
    <vt:vector size="55" baseType="lpstr">
      <vt:lpstr>Arial</vt:lpstr>
      <vt:lpstr>Calibri</vt:lpstr>
      <vt:lpstr>Calibri Light</vt:lpstr>
      <vt:lpstr>Helvetica</vt:lpstr>
      <vt:lpstr>Open Sans</vt:lpstr>
      <vt:lpstr>Roboto Slab</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Mario Vargas</dc:creator>
  <cp:lastModifiedBy>Mario Vargas</cp:lastModifiedBy>
  <cp:revision>38</cp:revision>
  <dcterms:created xsi:type="dcterms:W3CDTF">2017-08-10T20:23:47Z</dcterms:created>
  <dcterms:modified xsi:type="dcterms:W3CDTF">2017-08-11T12:25:30Z</dcterms:modified>
</cp:coreProperties>
</file>